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5" r:id="rId1"/>
    <p:sldMasterId id="2147483676" r:id="rId2"/>
  </p:sldMasterIdLst>
  <p:notesMasterIdLst>
    <p:notesMasterId r:id="rId15"/>
  </p:notesMasterIdLst>
  <p:sldIdLst>
    <p:sldId id="256" r:id="rId3"/>
    <p:sldId id="269" r:id="rId4"/>
    <p:sldId id="257" r:id="rId5"/>
    <p:sldId id="263" r:id="rId6"/>
    <p:sldId id="264" r:id="rId7"/>
    <p:sldId id="265" r:id="rId8"/>
    <p:sldId id="271" r:id="rId9"/>
    <p:sldId id="270" r:id="rId10"/>
    <p:sldId id="267" r:id="rId11"/>
    <p:sldId id="268" r:id="rId12"/>
    <p:sldId id="266" r:id="rId13"/>
    <p:sldId id="262" r:id="rId14"/>
  </p:sldIdLst>
  <p:sldSz cx="12192000" cy="6858000"/>
  <p:notesSz cx="7772400" cy="10058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20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20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368675" cy="5048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402138" y="0"/>
            <a:ext cx="3368675" cy="504825"/>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77875" y="4840288"/>
            <a:ext cx="6216650" cy="3960812"/>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553575"/>
            <a:ext cx="3368675" cy="504825"/>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402138" y="9553575"/>
            <a:ext cx="3368675" cy="504825"/>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1: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2: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2: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a:extLst>
            <a:ext uri="{FF2B5EF4-FFF2-40B4-BE49-F238E27FC236}">
              <a16:creationId xmlns:a16="http://schemas.microsoft.com/office/drawing/2014/main" id="{B8F5FBCA-4B04-E263-8A88-111220B3C598}"/>
            </a:ext>
          </a:extLst>
        </p:cNvPr>
        <p:cNvGrpSpPr/>
        <p:nvPr/>
      </p:nvGrpSpPr>
      <p:grpSpPr>
        <a:xfrm>
          <a:off x="0" y="0"/>
          <a:ext cx="0" cy="0"/>
          <a:chOff x="0" y="0"/>
          <a:chExt cx="0" cy="0"/>
        </a:xfrm>
      </p:grpSpPr>
      <p:sp>
        <p:nvSpPr>
          <p:cNvPr id="173" name="Google Shape;173;p2:notes">
            <a:extLst>
              <a:ext uri="{FF2B5EF4-FFF2-40B4-BE49-F238E27FC236}">
                <a16:creationId xmlns:a16="http://schemas.microsoft.com/office/drawing/2014/main" id="{18589ACA-97E8-DD81-3BF7-9EEDDF1D208F}"/>
              </a:ext>
            </a:extLst>
          </p:cNvPr>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2:notes">
            <a:extLst>
              <a:ext uri="{FF2B5EF4-FFF2-40B4-BE49-F238E27FC236}">
                <a16:creationId xmlns:a16="http://schemas.microsoft.com/office/drawing/2014/main" id="{967CE9FE-B263-2B32-AD56-50FB4305F485}"/>
              </a:ext>
            </a:extLst>
          </p:cNvPr>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7710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1CCBC01A-10C7-FB96-6769-5920209B2D2F}"/>
            </a:ext>
          </a:extLst>
        </p:cNvPr>
        <p:cNvGrpSpPr/>
        <p:nvPr/>
      </p:nvGrpSpPr>
      <p:grpSpPr>
        <a:xfrm>
          <a:off x="0" y="0"/>
          <a:ext cx="0" cy="0"/>
          <a:chOff x="0" y="0"/>
          <a:chExt cx="0" cy="0"/>
        </a:xfrm>
      </p:grpSpPr>
      <p:sp>
        <p:nvSpPr>
          <p:cNvPr id="179" name="Google Shape;179;p3:notes">
            <a:extLst>
              <a:ext uri="{FF2B5EF4-FFF2-40B4-BE49-F238E27FC236}">
                <a16:creationId xmlns:a16="http://schemas.microsoft.com/office/drawing/2014/main" id="{4CA3E524-9A73-1FAF-6D56-357C2A5E2E0B}"/>
              </a:ext>
            </a:extLst>
          </p:cNvPr>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N" dirty="0"/>
              <a:t>Important to note that the starting point of sending a character is HIGH OP and Falling Edge.</a:t>
            </a:r>
            <a:endParaRPr dirty="0"/>
          </a:p>
        </p:txBody>
      </p:sp>
      <p:sp>
        <p:nvSpPr>
          <p:cNvPr id="180" name="Google Shape;180;p3:notes">
            <a:extLst>
              <a:ext uri="{FF2B5EF4-FFF2-40B4-BE49-F238E27FC236}">
                <a16:creationId xmlns:a16="http://schemas.microsoft.com/office/drawing/2014/main" id="{1FC9214F-1C7C-5811-CB83-501FC973DF48}"/>
              </a:ext>
            </a:extLst>
          </p:cNvPr>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957344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D95B5384-24AE-13A5-1989-0B81ACB15A48}"/>
            </a:ext>
          </a:extLst>
        </p:cNvPr>
        <p:cNvGrpSpPr/>
        <p:nvPr/>
      </p:nvGrpSpPr>
      <p:grpSpPr>
        <a:xfrm>
          <a:off x="0" y="0"/>
          <a:ext cx="0" cy="0"/>
          <a:chOff x="0" y="0"/>
          <a:chExt cx="0" cy="0"/>
        </a:xfrm>
      </p:grpSpPr>
      <p:sp>
        <p:nvSpPr>
          <p:cNvPr id="179" name="Google Shape;179;p3:notes">
            <a:extLst>
              <a:ext uri="{FF2B5EF4-FFF2-40B4-BE49-F238E27FC236}">
                <a16:creationId xmlns:a16="http://schemas.microsoft.com/office/drawing/2014/main" id="{3D9EDFDB-F816-C81C-C557-92CD9D0856C1}"/>
              </a:ext>
            </a:extLst>
          </p:cNvPr>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IN" dirty="0"/>
              <a:t>Important to note that the starting point of sending a character is HIGH OP and Falling Edge.</a:t>
            </a:r>
            <a:endParaRPr dirty="0"/>
          </a:p>
        </p:txBody>
      </p:sp>
      <p:sp>
        <p:nvSpPr>
          <p:cNvPr id="180" name="Google Shape;180;p3:notes">
            <a:extLst>
              <a:ext uri="{FF2B5EF4-FFF2-40B4-BE49-F238E27FC236}">
                <a16:creationId xmlns:a16="http://schemas.microsoft.com/office/drawing/2014/main" id="{EA6F1C46-6B9D-C56A-EF8D-459FE923C0AD}"/>
              </a:ext>
            </a:extLst>
          </p:cNvPr>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148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t>8</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214244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a:extLst>
            <a:ext uri="{FF2B5EF4-FFF2-40B4-BE49-F238E27FC236}">
              <a16:creationId xmlns:a16="http://schemas.microsoft.com/office/drawing/2014/main" id="{BE4B86CD-D79A-9DD3-1DAB-C6E32E8C24AB}"/>
            </a:ext>
          </a:extLst>
        </p:cNvPr>
        <p:cNvGrpSpPr/>
        <p:nvPr/>
      </p:nvGrpSpPr>
      <p:grpSpPr>
        <a:xfrm>
          <a:off x="0" y="0"/>
          <a:ext cx="0" cy="0"/>
          <a:chOff x="0" y="0"/>
          <a:chExt cx="0" cy="0"/>
        </a:xfrm>
      </p:grpSpPr>
      <p:sp>
        <p:nvSpPr>
          <p:cNvPr id="197" name="Google Shape;197;p18:notes">
            <a:extLst>
              <a:ext uri="{FF2B5EF4-FFF2-40B4-BE49-F238E27FC236}">
                <a16:creationId xmlns:a16="http://schemas.microsoft.com/office/drawing/2014/main" id="{32F6DE12-EDE5-EB51-38F6-A2F4235B896C}"/>
              </a:ext>
            </a:extLst>
          </p:cNvPr>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18:notes">
            <a:extLst>
              <a:ext uri="{FF2B5EF4-FFF2-40B4-BE49-F238E27FC236}">
                <a16:creationId xmlns:a16="http://schemas.microsoft.com/office/drawing/2014/main" id="{1449386C-F93A-C8A6-3018-C52C8961F58E}"/>
              </a:ext>
            </a:extLst>
          </p:cNvPr>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04716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31: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31: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2"/>
          <p:cNvSpPr/>
          <p:nvPr/>
        </p:nvSpPr>
        <p:spPr>
          <a:xfrm>
            <a:off x="0" y="3352800"/>
            <a:ext cx="11582400" cy="2743200"/>
          </a:xfrm>
          <a:prstGeom prst="rect">
            <a:avLst/>
          </a:prstGeom>
          <a:solidFill>
            <a:srgbClr val="10114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1" name="Google Shape;21;p2"/>
          <p:cNvSpPr/>
          <p:nvPr/>
        </p:nvSpPr>
        <p:spPr>
          <a:xfrm>
            <a:off x="3860800" y="6096000"/>
            <a:ext cx="3860800" cy="76200"/>
          </a:xfrm>
          <a:prstGeom prst="rect">
            <a:avLst/>
          </a:prstGeom>
          <a:solidFill>
            <a:srgbClr val="76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2" name="Google Shape;22;p2"/>
          <p:cNvSpPr/>
          <p:nvPr/>
        </p:nvSpPr>
        <p:spPr>
          <a:xfrm>
            <a:off x="0" y="6096000"/>
            <a:ext cx="3860800" cy="76200"/>
          </a:xfrm>
          <a:prstGeom prst="rect">
            <a:avLst/>
          </a:prstGeom>
          <a:solidFill>
            <a:srgbClr val="FCB0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3" name="Google Shape;23;p2"/>
          <p:cNvSpPr/>
          <p:nvPr/>
        </p:nvSpPr>
        <p:spPr>
          <a:xfrm>
            <a:off x="7721600" y="6096000"/>
            <a:ext cx="3860800" cy="76200"/>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 name="Google Shape;24;p2"/>
          <p:cNvSpPr txBox="1">
            <a:spLocks noGrp="1"/>
          </p:cNvSpPr>
          <p:nvPr>
            <p:ph type="body" idx="1"/>
          </p:nvPr>
        </p:nvSpPr>
        <p:spPr>
          <a:xfrm>
            <a:off x="3352800" y="5410200"/>
            <a:ext cx="8026400" cy="533400"/>
          </a:xfrm>
          <a:prstGeom prst="rect">
            <a:avLst/>
          </a:prstGeom>
          <a:noFill/>
          <a:ln>
            <a:noFill/>
          </a:ln>
        </p:spPr>
        <p:txBody>
          <a:bodyPr spcFirstLastPara="1" wrap="square" lIns="0" tIns="0" rIns="0" bIns="0" anchor="b" anchorCtr="0">
            <a:noAutofit/>
          </a:bodyPr>
          <a:lstStyle>
            <a:lvl1pPr marL="457200" lvl="0" indent="-228600" algn="r">
              <a:lnSpc>
                <a:spcPct val="100000"/>
              </a:lnSpc>
              <a:spcBef>
                <a:spcPts val="0"/>
              </a:spcBef>
              <a:spcAft>
                <a:spcPts val="0"/>
              </a:spcAft>
              <a:buClr>
                <a:schemeClr val="lt1"/>
              </a:buClr>
              <a:buSzPts val="1800"/>
              <a:buNone/>
              <a:defRPr sz="18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2"/>
          <p:cNvSpPr txBox="1">
            <a:spLocks noGrp="1"/>
          </p:cNvSpPr>
          <p:nvPr>
            <p:ph type="title"/>
          </p:nvPr>
        </p:nvSpPr>
        <p:spPr>
          <a:xfrm>
            <a:off x="3352800" y="3810000"/>
            <a:ext cx="8026400" cy="1524000"/>
          </a:xfrm>
          <a:prstGeom prst="rect">
            <a:avLst/>
          </a:prstGeom>
          <a:noFill/>
          <a:ln>
            <a:noFill/>
          </a:ln>
        </p:spPr>
        <p:txBody>
          <a:bodyPr spcFirstLastPara="1" wrap="square" lIns="0" tIns="0" rIns="0" bIns="0" anchor="ctr" anchorCtr="0">
            <a:noAutofit/>
          </a:bodyPr>
          <a:lstStyle>
            <a:lvl1pPr lvl="0" algn="l">
              <a:lnSpc>
                <a:spcPct val="90909"/>
              </a:lnSpc>
              <a:spcBef>
                <a:spcPts val="0"/>
              </a:spcBef>
              <a:spcAft>
                <a:spcPts val="0"/>
              </a:spcAft>
              <a:buClr>
                <a:schemeClr val="lt1"/>
              </a:buClr>
              <a:buSzPts val="4400"/>
              <a:buFont typeface="Arial"/>
              <a:buNone/>
              <a:defRPr sz="4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26" name="Google Shape;26;p2" descr="BITS_university_logo_whitevert.png"/>
          <p:cNvPicPr preferRelativeResize="0"/>
          <p:nvPr/>
        </p:nvPicPr>
        <p:blipFill rotWithShape="1">
          <a:blip r:embed="rId3">
            <a:alphaModFix/>
          </a:blip>
          <a:srcRect t="2" b="28592"/>
          <a:stretch/>
        </p:blipFill>
        <p:spPr>
          <a:xfrm>
            <a:off x="101600" y="3352800"/>
            <a:ext cx="2743200" cy="1980000"/>
          </a:xfrm>
          <a:prstGeom prst="rect">
            <a:avLst/>
          </a:prstGeom>
          <a:noFill/>
          <a:ln>
            <a:noFill/>
          </a:ln>
        </p:spPr>
      </p:pic>
      <p:sp>
        <p:nvSpPr>
          <p:cNvPr id="27" name="Google Shape;27;p2"/>
          <p:cNvSpPr txBox="1"/>
          <p:nvPr/>
        </p:nvSpPr>
        <p:spPr>
          <a:xfrm>
            <a:off x="-101600" y="5257800"/>
            <a:ext cx="2946400" cy="553998"/>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2900" b="1" i="0" u="none" strike="noStrike" cap="none">
                <a:solidFill>
                  <a:schemeClr val="lt1"/>
                </a:solidFill>
                <a:latin typeface="Arial"/>
                <a:ea typeface="Arial"/>
                <a:cs typeface="Arial"/>
                <a:sym typeface="Arial"/>
              </a:rPr>
              <a:t>BITS</a:t>
            </a:r>
            <a:r>
              <a:rPr lang="en-IN" sz="2900" b="0" i="0" u="none" strike="noStrike" cap="none">
                <a:solidFill>
                  <a:schemeClr val="lt1"/>
                </a:solidFill>
                <a:latin typeface="Arial"/>
                <a:ea typeface="Arial"/>
                <a:cs typeface="Arial"/>
                <a:sym typeface="Arial"/>
              </a:rPr>
              <a:t> Pilani</a:t>
            </a:r>
            <a:endParaRPr/>
          </a:p>
        </p:txBody>
      </p:sp>
      <p:sp>
        <p:nvSpPr>
          <p:cNvPr id="28" name="Google Shape;28;p2"/>
          <p:cNvSpPr txBox="1"/>
          <p:nvPr/>
        </p:nvSpPr>
        <p:spPr>
          <a:xfrm>
            <a:off x="203200" y="5666602"/>
            <a:ext cx="2540000"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200" b="0" i="0" u="none" strike="noStrike" cap="none">
                <a:solidFill>
                  <a:srgbClr val="FFFFFF"/>
                </a:solidFill>
                <a:latin typeface="Arial"/>
                <a:ea typeface="Arial"/>
                <a:cs typeface="Arial"/>
                <a:sym typeface="Arial"/>
              </a:rPr>
              <a:t>Pilani Campus</a:t>
            </a:r>
            <a:endParaRPr sz="1200" b="0" i="0" u="none" strike="noStrike" cap="none">
              <a:solidFill>
                <a:srgbClr val="FFFFFF"/>
              </a:solidFill>
              <a:latin typeface="Arial"/>
              <a:ea typeface="Arial"/>
              <a:cs typeface="Arial"/>
              <a:sym typeface="Arial"/>
            </a:endParaRPr>
          </a:p>
        </p:txBody>
      </p:sp>
      <p:sp>
        <p:nvSpPr>
          <p:cNvPr id="29" name="Google Shape;29;p2"/>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0" name="Google Shape;30;p2"/>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1" name="Google Shape;31;p2"/>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b="0" i="0" u="none" strike="noStrike" cap="none">
                <a:solidFill>
                  <a:schemeClr val="dk1"/>
                </a:solidFill>
                <a:latin typeface="Arial"/>
                <a:ea typeface="Arial"/>
                <a:cs typeface="Arial"/>
                <a:sym typeface="Arial"/>
              </a:defRPr>
            </a:lvl1pPr>
            <a:lvl2pPr marL="0" marR="0" lvl="1" indent="0" algn="l" rtl="0">
              <a:spcBef>
                <a:spcPts val="0"/>
              </a:spcBef>
              <a:buNone/>
              <a:defRPr sz="1800" b="0" i="0" u="none" strike="noStrike" cap="none">
                <a:solidFill>
                  <a:schemeClr val="dk1"/>
                </a:solidFill>
                <a:latin typeface="Arial"/>
                <a:ea typeface="Arial"/>
                <a:cs typeface="Arial"/>
                <a:sym typeface="Arial"/>
              </a:defRPr>
            </a:lvl2pPr>
            <a:lvl3pPr marL="0" marR="0" lvl="2" indent="0" algn="l" rtl="0">
              <a:spcBef>
                <a:spcPts val="0"/>
              </a:spcBef>
              <a:buNone/>
              <a:defRPr sz="1800" b="0" i="0" u="none" strike="noStrike" cap="none">
                <a:solidFill>
                  <a:schemeClr val="dk1"/>
                </a:solidFill>
                <a:latin typeface="Arial"/>
                <a:ea typeface="Arial"/>
                <a:cs typeface="Arial"/>
                <a:sym typeface="Arial"/>
              </a:defRPr>
            </a:lvl3pPr>
            <a:lvl4pPr marL="0" marR="0" lvl="3" indent="0" algn="l" rtl="0">
              <a:spcBef>
                <a:spcPts val="0"/>
              </a:spcBef>
              <a:buNone/>
              <a:defRPr sz="1800" b="0" i="0" u="none" strike="noStrike" cap="none">
                <a:solidFill>
                  <a:schemeClr val="dk1"/>
                </a:solidFill>
                <a:latin typeface="Arial"/>
                <a:ea typeface="Arial"/>
                <a:cs typeface="Arial"/>
                <a:sym typeface="Arial"/>
              </a:defRPr>
            </a:lvl4pPr>
            <a:lvl5pPr marL="0" marR="0" lvl="4" indent="0" algn="l" rtl="0">
              <a:spcBef>
                <a:spcPts val="0"/>
              </a:spcBef>
              <a:buNone/>
              <a:defRPr sz="1800" b="0" i="0" u="none" strike="noStrike" cap="none">
                <a:solidFill>
                  <a:schemeClr val="dk1"/>
                </a:solidFill>
                <a:latin typeface="Arial"/>
                <a:ea typeface="Arial"/>
                <a:cs typeface="Arial"/>
                <a:sym typeface="Arial"/>
              </a:defRPr>
            </a:lvl5pPr>
            <a:lvl6pPr marL="0" marR="0" lvl="5" indent="0" algn="l" rtl="0">
              <a:spcBef>
                <a:spcPts val="0"/>
              </a:spcBef>
              <a:buNone/>
              <a:defRPr sz="1800" b="0" i="0" u="none" strike="noStrike" cap="none">
                <a:solidFill>
                  <a:schemeClr val="dk1"/>
                </a:solidFill>
                <a:latin typeface="Arial"/>
                <a:ea typeface="Arial"/>
                <a:cs typeface="Arial"/>
                <a:sym typeface="Arial"/>
              </a:defRPr>
            </a:lvl6pPr>
            <a:lvl7pPr marL="0" marR="0" lvl="6" indent="0" algn="l" rtl="0">
              <a:spcBef>
                <a:spcPts val="0"/>
              </a:spcBef>
              <a:buNone/>
              <a:defRPr sz="1800" b="0" i="0" u="none" strike="noStrike" cap="none">
                <a:solidFill>
                  <a:schemeClr val="dk1"/>
                </a:solidFill>
                <a:latin typeface="Arial"/>
                <a:ea typeface="Arial"/>
                <a:cs typeface="Arial"/>
                <a:sym typeface="Arial"/>
              </a:defRPr>
            </a:lvl7pPr>
            <a:lvl8pPr marL="0" marR="0" lvl="7" indent="0" algn="l" rtl="0">
              <a:spcBef>
                <a:spcPts val="0"/>
              </a:spcBef>
              <a:buNone/>
              <a:defRPr sz="1800" b="0" i="0" u="none" strike="noStrike" cap="none">
                <a:solidFill>
                  <a:schemeClr val="dk1"/>
                </a:solidFill>
                <a:latin typeface="Arial"/>
                <a:ea typeface="Arial"/>
                <a:cs typeface="Arial"/>
                <a:sym typeface="Arial"/>
              </a:defRPr>
            </a:lvl8pPr>
            <a:lvl9pPr marL="0" marR="0" lvl="8" indent="0" algn="l" rtl="0">
              <a:spcBef>
                <a:spcPts val="0"/>
              </a:spcBef>
              <a:buNone/>
              <a:defRPr sz="18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transition>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57"/>
        <p:cNvGrpSpPr/>
        <p:nvPr/>
      </p:nvGrpSpPr>
      <p:grpSpPr>
        <a:xfrm>
          <a:off x="0" y="0"/>
          <a:ext cx="0" cy="0"/>
          <a:chOff x="0" y="0"/>
          <a:chExt cx="0" cy="0"/>
        </a:xfrm>
      </p:grpSpPr>
      <p:sp>
        <p:nvSpPr>
          <p:cNvPr id="58" name="Google Shape;58;p1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11"/>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11"/>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11"/>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62"/>
        <p:cNvGrpSpPr/>
        <p:nvPr/>
      </p:nvGrpSpPr>
      <p:grpSpPr>
        <a:xfrm>
          <a:off x="0" y="0"/>
          <a:ext cx="0" cy="0"/>
          <a:chOff x="0" y="0"/>
          <a:chExt cx="0" cy="0"/>
        </a:xfrm>
      </p:grpSpPr>
      <p:sp>
        <p:nvSpPr>
          <p:cNvPr id="63" name="Google Shape;63;p12"/>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12"/>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12"/>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66"/>
        <p:cNvGrpSpPr/>
        <p:nvPr/>
      </p:nvGrpSpPr>
      <p:grpSpPr>
        <a:xfrm>
          <a:off x="0" y="0"/>
          <a:ext cx="0" cy="0"/>
          <a:chOff x="0" y="0"/>
          <a:chExt cx="0" cy="0"/>
        </a:xfrm>
      </p:grpSpPr>
      <p:sp>
        <p:nvSpPr>
          <p:cNvPr id="67" name="Google Shape;67;p13"/>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3"/>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13"/>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0" name="Google Shape;70;p13"/>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3"/>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4"/>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4"/>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14"/>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4"/>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14"/>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14"/>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97"/>
        <p:cNvGrpSpPr/>
        <p:nvPr/>
      </p:nvGrpSpPr>
      <p:grpSpPr>
        <a:xfrm>
          <a:off x="0" y="0"/>
          <a:ext cx="0" cy="0"/>
          <a:chOff x="0" y="0"/>
          <a:chExt cx="0" cy="0"/>
        </a:xfrm>
      </p:grpSpPr>
      <p:grpSp>
        <p:nvGrpSpPr>
          <p:cNvPr id="98" name="Google Shape;98;p16"/>
          <p:cNvGrpSpPr/>
          <p:nvPr/>
        </p:nvGrpSpPr>
        <p:grpSpPr>
          <a:xfrm>
            <a:off x="2778517" y="6550672"/>
            <a:ext cx="9413483" cy="48665"/>
            <a:chOff x="2083888" y="6550671"/>
            <a:chExt cx="7060112" cy="48665"/>
          </a:xfrm>
        </p:grpSpPr>
        <p:sp>
          <p:nvSpPr>
            <p:cNvPr id="99" name="Google Shape;99;p16"/>
            <p:cNvSpPr/>
            <p:nvPr/>
          </p:nvSpPr>
          <p:spPr>
            <a:xfrm>
              <a:off x="4630476" y="6550672"/>
              <a:ext cx="2328591" cy="48664"/>
            </a:xfrm>
            <a:prstGeom prst="rect">
              <a:avLst/>
            </a:prstGeom>
            <a:solidFill>
              <a:srgbClr val="76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0" name="Google Shape;100;p16"/>
            <p:cNvSpPr/>
            <p:nvPr/>
          </p:nvSpPr>
          <p:spPr>
            <a:xfrm>
              <a:off x="6907874" y="6550671"/>
              <a:ext cx="2236126" cy="45719"/>
            </a:xfrm>
            <a:prstGeom prst="rect">
              <a:avLst/>
            </a:prstGeom>
            <a:solidFill>
              <a:srgbClr val="E31C2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1" name="Google Shape;101;p16"/>
            <p:cNvSpPr/>
            <p:nvPr/>
          </p:nvSpPr>
          <p:spPr>
            <a:xfrm>
              <a:off x="2083888" y="6550672"/>
              <a:ext cx="2580680" cy="48664"/>
            </a:xfrm>
            <a:prstGeom prst="rect">
              <a:avLst/>
            </a:prstGeom>
            <a:solidFill>
              <a:srgbClr val="FCB0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pic>
        <p:nvPicPr>
          <p:cNvPr id="102" name="Google Shape;102;p16" descr="Picture 7.png"/>
          <p:cNvPicPr preferRelativeResize="0"/>
          <p:nvPr/>
        </p:nvPicPr>
        <p:blipFill rotWithShape="1">
          <a:blip r:embed="rId2">
            <a:alphaModFix/>
          </a:blip>
          <a:srcRect l="1923" b="5335"/>
          <a:stretch/>
        </p:blipFill>
        <p:spPr>
          <a:xfrm>
            <a:off x="8839201" y="-1"/>
            <a:ext cx="2924257" cy="692697"/>
          </a:xfrm>
          <a:prstGeom prst="rect">
            <a:avLst/>
          </a:prstGeom>
          <a:noFill/>
          <a:ln>
            <a:noFill/>
          </a:ln>
        </p:spPr>
      </p:pic>
      <p:grpSp>
        <p:nvGrpSpPr>
          <p:cNvPr id="103" name="Google Shape;103;p16"/>
          <p:cNvGrpSpPr/>
          <p:nvPr/>
        </p:nvGrpSpPr>
        <p:grpSpPr>
          <a:xfrm>
            <a:off x="2844800" y="6553201"/>
            <a:ext cx="9347201" cy="45719"/>
            <a:chOff x="1905000" y="6553200"/>
            <a:chExt cx="7010400" cy="45719"/>
          </a:xfrm>
        </p:grpSpPr>
        <p:sp>
          <p:nvSpPr>
            <p:cNvPr id="104" name="Google Shape;104;p16"/>
            <p:cNvSpPr/>
            <p:nvPr/>
          </p:nvSpPr>
          <p:spPr>
            <a:xfrm>
              <a:off x="4267200" y="6553200"/>
              <a:ext cx="2328591"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5" name="Google Shape;105;p16"/>
            <p:cNvSpPr/>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6" name="Google Shape;106;p16"/>
            <p:cNvSpPr/>
            <p:nvPr/>
          </p:nvSpPr>
          <p:spPr>
            <a:xfrm>
              <a:off x="6586809" y="6553200"/>
              <a:ext cx="2328591"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107" name="Google Shape;107;p16"/>
          <p:cNvGrpSpPr/>
          <p:nvPr/>
        </p:nvGrpSpPr>
        <p:grpSpPr>
          <a:xfrm>
            <a:off x="0" y="1295401"/>
            <a:ext cx="9347201" cy="45719"/>
            <a:chOff x="1905000" y="6553200"/>
            <a:chExt cx="7010400" cy="45719"/>
          </a:xfrm>
        </p:grpSpPr>
        <p:sp>
          <p:nvSpPr>
            <p:cNvPr id="108" name="Google Shape;108;p16"/>
            <p:cNvSpPr/>
            <p:nvPr/>
          </p:nvSpPr>
          <p:spPr>
            <a:xfrm>
              <a:off x="4267200" y="6553200"/>
              <a:ext cx="2328591" cy="45719"/>
            </a:xfrm>
            <a:prstGeom prst="rect">
              <a:avLst/>
            </a:prstGeom>
            <a:solidFill>
              <a:srgbClr val="76C2E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9" name="Google Shape;109;p16"/>
            <p:cNvSpPr/>
            <p:nvPr/>
          </p:nvSpPr>
          <p:spPr>
            <a:xfrm>
              <a:off x="1905000" y="6553200"/>
              <a:ext cx="2362200" cy="45719"/>
            </a:xfrm>
            <a:prstGeom prst="rect">
              <a:avLst/>
            </a:prstGeom>
            <a:solidFill>
              <a:srgbClr val="FCB0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0" name="Google Shape;110;p16"/>
            <p:cNvSpPr/>
            <p:nvPr/>
          </p:nvSpPr>
          <p:spPr>
            <a:xfrm>
              <a:off x="6586809" y="6553200"/>
              <a:ext cx="2328591" cy="45719"/>
            </a:xfrm>
            <a:prstGeom prst="rect">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11" name="Google Shape;111;p16"/>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lvl1pPr marL="457200" lvl="0" indent="-228600" algn="l">
              <a:lnSpc>
                <a:spcPct val="100000"/>
              </a:lnSpc>
              <a:spcBef>
                <a:spcPts val="0"/>
              </a:spcBef>
              <a:spcAft>
                <a:spcPts val="0"/>
              </a:spcAft>
              <a:buClr>
                <a:schemeClr val="dk1"/>
              </a:buClr>
              <a:buSzPts val="3600"/>
              <a:buNone/>
              <a:defRPr sz="3600" b="1">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16"/>
          <p:cNvSpPr txBox="1">
            <a:spLocks noGrp="1"/>
          </p:cNvSpPr>
          <p:nvPr>
            <p:ph type="ftr" idx="11"/>
          </p:nvPr>
        </p:nvSpPr>
        <p:spPr>
          <a:xfrm>
            <a:off x="0" y="6554056"/>
            <a:ext cx="12192000" cy="303943"/>
          </a:xfrm>
          <a:prstGeom prst="rect">
            <a:avLst/>
          </a:prstGeom>
          <a:noFill/>
          <a:ln>
            <a:noFill/>
          </a:ln>
        </p:spPr>
        <p:txBody>
          <a:bodyPr spcFirstLastPara="1" wrap="square" lIns="91425" tIns="45700" rIns="91425" bIns="45700" anchor="t" anchorCtr="0">
            <a:noAutofit/>
          </a:bodyPr>
          <a:lstStyle>
            <a:lvl1pPr marR="0" lvl="0" algn="ctr" rtl="0">
              <a:spcBef>
                <a:spcPts val="0"/>
              </a:spcBef>
              <a:spcAft>
                <a:spcPts val="0"/>
              </a:spcAft>
              <a:buSzPts val="1400"/>
              <a:buNone/>
              <a:defRPr sz="14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13" name="Google Shape;113;p16"/>
          <p:cNvSpPr txBox="1">
            <a:spLocks noGrp="1"/>
          </p:cNvSpPr>
          <p:nvPr>
            <p:ph type="sldNum" idx="12"/>
          </p:nvPr>
        </p:nvSpPr>
        <p:spPr>
          <a:xfrm>
            <a:off x="11815" y="6554055"/>
            <a:ext cx="12180184" cy="26161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Arial"/>
                <a:ea typeface="Arial"/>
                <a:cs typeface="Arial"/>
                <a:sym typeface="Arial"/>
              </a:defRPr>
            </a:lvl1pPr>
            <a:lvl2pPr marL="0" marR="0" lvl="1" indent="0" algn="l" rtl="0">
              <a:spcBef>
                <a:spcPts val="0"/>
              </a:spcBef>
              <a:buNone/>
              <a:defRPr sz="1800">
                <a:solidFill>
                  <a:schemeClr val="dk1"/>
                </a:solidFill>
                <a:latin typeface="Arial"/>
                <a:ea typeface="Arial"/>
                <a:cs typeface="Arial"/>
                <a:sym typeface="Arial"/>
              </a:defRPr>
            </a:lvl2pPr>
            <a:lvl3pPr marL="0" marR="0" lvl="2" indent="0" algn="l" rtl="0">
              <a:spcBef>
                <a:spcPts val="0"/>
              </a:spcBef>
              <a:buNone/>
              <a:defRPr sz="1800">
                <a:solidFill>
                  <a:schemeClr val="dk1"/>
                </a:solidFill>
                <a:latin typeface="Arial"/>
                <a:ea typeface="Arial"/>
                <a:cs typeface="Arial"/>
                <a:sym typeface="Arial"/>
              </a:defRPr>
            </a:lvl3pPr>
            <a:lvl4pPr marL="0" marR="0" lvl="3" indent="0" algn="l" rtl="0">
              <a:spcBef>
                <a:spcPts val="0"/>
              </a:spcBef>
              <a:buNone/>
              <a:defRPr sz="1800">
                <a:solidFill>
                  <a:schemeClr val="dk1"/>
                </a:solidFill>
                <a:latin typeface="Arial"/>
                <a:ea typeface="Arial"/>
                <a:cs typeface="Arial"/>
                <a:sym typeface="Arial"/>
              </a:defRPr>
            </a:lvl4pPr>
            <a:lvl5pPr marL="0" marR="0" lvl="4" indent="0" algn="l" rtl="0">
              <a:spcBef>
                <a:spcPts val="0"/>
              </a:spcBef>
              <a:buNone/>
              <a:defRPr sz="1800">
                <a:solidFill>
                  <a:schemeClr val="dk1"/>
                </a:solidFill>
                <a:latin typeface="Arial"/>
                <a:ea typeface="Arial"/>
                <a:cs typeface="Arial"/>
                <a:sym typeface="Arial"/>
              </a:defRPr>
            </a:lvl5pPr>
            <a:lvl6pPr marL="0" marR="0" lvl="5" indent="0" algn="l" rtl="0">
              <a:spcBef>
                <a:spcPts val="0"/>
              </a:spcBef>
              <a:buNone/>
              <a:defRPr sz="1800">
                <a:solidFill>
                  <a:schemeClr val="dk1"/>
                </a:solidFill>
                <a:latin typeface="Arial"/>
                <a:ea typeface="Arial"/>
                <a:cs typeface="Arial"/>
                <a:sym typeface="Arial"/>
              </a:defRPr>
            </a:lvl6pPr>
            <a:lvl7pPr marL="0" marR="0" lvl="6" indent="0" algn="l" rtl="0">
              <a:spcBef>
                <a:spcPts val="0"/>
              </a:spcBef>
              <a:buNone/>
              <a:defRPr sz="1800">
                <a:solidFill>
                  <a:schemeClr val="dk1"/>
                </a:solidFill>
                <a:latin typeface="Arial"/>
                <a:ea typeface="Arial"/>
                <a:cs typeface="Arial"/>
                <a:sym typeface="Arial"/>
              </a:defRPr>
            </a:lvl7pPr>
            <a:lvl8pPr marL="0" marR="0" lvl="7" indent="0" algn="l" rtl="0">
              <a:spcBef>
                <a:spcPts val="0"/>
              </a:spcBef>
              <a:buNone/>
              <a:defRPr sz="1800">
                <a:solidFill>
                  <a:schemeClr val="dk1"/>
                </a:solidFill>
                <a:latin typeface="Arial"/>
                <a:ea typeface="Arial"/>
                <a:cs typeface="Arial"/>
                <a:sym typeface="Arial"/>
              </a:defRPr>
            </a:lvl8pPr>
            <a:lvl9pPr marL="0" marR="0" lvl="8" indent="0" algn="l" rtl="0">
              <a:spcBef>
                <a:spcPts val="0"/>
              </a:spcBef>
              <a:buNone/>
              <a:defRPr sz="1800">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transition>
    <p:fade thruBlk="1"/>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7" name="Google Shape;117;p18"/>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18"/>
        <p:cNvGrpSpPr/>
        <p:nvPr/>
      </p:nvGrpSpPr>
      <p:grpSpPr>
        <a:xfrm>
          <a:off x="0" y="0"/>
          <a:ext cx="0" cy="0"/>
          <a:chOff x="0" y="0"/>
          <a:chExt cx="0" cy="0"/>
        </a:xfrm>
      </p:grpSpPr>
      <p:sp>
        <p:nvSpPr>
          <p:cNvPr id="119" name="Google Shape;119;p19"/>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19"/>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21"/>
        <p:cNvGrpSpPr/>
        <p:nvPr/>
      </p:nvGrpSpPr>
      <p:grpSpPr>
        <a:xfrm>
          <a:off x="0" y="0"/>
          <a:ext cx="0" cy="0"/>
          <a:chOff x="0" y="0"/>
          <a:chExt cx="0" cy="0"/>
        </a:xfrm>
      </p:grpSpPr>
      <p:sp>
        <p:nvSpPr>
          <p:cNvPr id="122" name="Google Shape;122;p20"/>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20"/>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20"/>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5"/>
        <p:cNvGrpSpPr/>
        <p:nvPr/>
      </p:nvGrpSpPr>
      <p:grpSpPr>
        <a:xfrm>
          <a:off x="0" y="0"/>
          <a:ext cx="0" cy="0"/>
          <a:chOff x="0" y="0"/>
          <a:chExt cx="0" cy="0"/>
        </a:xfrm>
      </p:grpSpPr>
      <p:sp>
        <p:nvSpPr>
          <p:cNvPr id="126" name="Google Shape;126;p2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transition>
    <p:fade thruBlk="1"/>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27"/>
        <p:cNvGrpSpPr/>
        <p:nvPr/>
      </p:nvGrpSpPr>
      <p:grpSpPr>
        <a:xfrm>
          <a:off x="0" y="0"/>
          <a:ext cx="0" cy="0"/>
          <a:chOff x="0" y="0"/>
          <a:chExt cx="0" cy="0"/>
        </a:xfrm>
      </p:grpSpPr>
      <p:sp>
        <p:nvSpPr>
          <p:cNvPr id="128" name="Google Shape;128;p22"/>
          <p:cNvSpPr txBox="1">
            <a:spLocks noGrp="1"/>
          </p:cNvSpPr>
          <p:nvPr>
            <p:ph type="subTitle" idx="1"/>
          </p:nvPr>
        </p:nvSpPr>
        <p:spPr>
          <a:xfrm>
            <a:off x="609480" y="273600"/>
            <a:ext cx="10972440" cy="53078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2"/>
        <p:cNvGrpSpPr/>
        <p:nvPr/>
      </p:nvGrpSpPr>
      <p:grpSpPr>
        <a:xfrm>
          <a:off x="0" y="0"/>
          <a:ext cx="0" cy="0"/>
          <a:chOff x="0" y="0"/>
          <a:chExt cx="0" cy="0"/>
        </a:xfrm>
      </p:grpSpPr>
    </p:spTree>
  </p:cSld>
  <p:clrMapOvr>
    <a:masterClrMapping/>
  </p:clrMapOvr>
  <p:transition>
    <p:fade thruBlk="1"/>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29"/>
        <p:cNvGrpSpPr/>
        <p:nvPr/>
      </p:nvGrpSpPr>
      <p:grpSpPr>
        <a:xfrm>
          <a:off x="0" y="0"/>
          <a:ext cx="0" cy="0"/>
          <a:chOff x="0" y="0"/>
          <a:chExt cx="0" cy="0"/>
        </a:xfrm>
      </p:grpSpPr>
      <p:sp>
        <p:nvSpPr>
          <p:cNvPr id="130" name="Google Shape;130;p23"/>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1" name="Google Shape;131;p23"/>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2" name="Google Shape;132;p2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3" name="Google Shape;133;p23"/>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34"/>
        <p:cNvGrpSpPr/>
        <p:nvPr/>
      </p:nvGrpSpPr>
      <p:grpSpPr>
        <a:xfrm>
          <a:off x="0" y="0"/>
          <a:ext cx="0" cy="0"/>
          <a:chOff x="0" y="0"/>
          <a:chExt cx="0" cy="0"/>
        </a:xfrm>
      </p:grpSpPr>
      <p:sp>
        <p:nvSpPr>
          <p:cNvPr id="135" name="Google Shape;135;p24"/>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6" name="Google Shape;136;p24"/>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p24"/>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p24"/>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39"/>
        <p:cNvGrpSpPr/>
        <p:nvPr/>
      </p:nvGrpSpPr>
      <p:grpSpPr>
        <a:xfrm>
          <a:off x="0" y="0"/>
          <a:ext cx="0" cy="0"/>
          <a:chOff x="0" y="0"/>
          <a:chExt cx="0" cy="0"/>
        </a:xfrm>
      </p:grpSpPr>
      <p:sp>
        <p:nvSpPr>
          <p:cNvPr id="140" name="Google Shape;140;p2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2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25"/>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25"/>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44"/>
        <p:cNvGrpSpPr/>
        <p:nvPr/>
      </p:nvGrpSpPr>
      <p:grpSpPr>
        <a:xfrm>
          <a:off x="0" y="0"/>
          <a:ext cx="0" cy="0"/>
          <a:chOff x="0" y="0"/>
          <a:chExt cx="0" cy="0"/>
        </a:xfrm>
      </p:grpSpPr>
      <p:sp>
        <p:nvSpPr>
          <p:cNvPr id="145" name="Google Shape;145;p26"/>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26"/>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p26"/>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48"/>
        <p:cNvGrpSpPr/>
        <p:nvPr/>
      </p:nvGrpSpPr>
      <p:grpSpPr>
        <a:xfrm>
          <a:off x="0" y="0"/>
          <a:ext cx="0" cy="0"/>
          <a:chOff x="0" y="0"/>
          <a:chExt cx="0" cy="0"/>
        </a:xfrm>
      </p:grpSpPr>
      <p:sp>
        <p:nvSpPr>
          <p:cNvPr id="149" name="Google Shape;149;p27"/>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0" name="Google Shape;150;p2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1" name="Google Shape;151;p2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 name="Google Shape;152;p27"/>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 name="Google Shape;153;p27"/>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54"/>
        <p:cNvGrpSpPr/>
        <p:nvPr/>
      </p:nvGrpSpPr>
      <p:grpSpPr>
        <a:xfrm>
          <a:off x="0" y="0"/>
          <a:ext cx="0" cy="0"/>
          <a:chOff x="0" y="0"/>
          <a:chExt cx="0" cy="0"/>
        </a:xfrm>
      </p:grpSpPr>
      <p:sp>
        <p:nvSpPr>
          <p:cNvPr id="155" name="Google Shape;155;p28"/>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28"/>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 name="Google Shape;157;p28"/>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8" name="Google Shape;158;p28"/>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9" name="Google Shape;159;p28"/>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0" name="Google Shape;160;p28"/>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 name="Google Shape;161;p28"/>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transition>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45"/>
        <p:cNvGrpSpPr/>
        <p:nvPr/>
      </p:nvGrpSpPr>
      <p:grpSpPr>
        <a:xfrm>
          <a:off x="0" y="0"/>
          <a:ext cx="0" cy="0"/>
          <a:chOff x="0" y="0"/>
          <a:chExt cx="0" cy="0"/>
        </a:xfrm>
      </p:grpSpPr>
      <p:sp>
        <p:nvSpPr>
          <p:cNvPr id="46" name="Google Shape;46;p8"/>
          <p:cNvSpPr txBox="1">
            <a:spLocks noGrp="1"/>
          </p:cNvSpPr>
          <p:nvPr>
            <p:ph type="subTitle" idx="1"/>
          </p:nvPr>
        </p:nvSpPr>
        <p:spPr>
          <a:xfrm>
            <a:off x="609480" y="273600"/>
            <a:ext cx="10972440" cy="53078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47"/>
        <p:cNvGrpSpPr/>
        <p:nvPr/>
      </p:nvGrpSpPr>
      <p:grpSpPr>
        <a:xfrm>
          <a:off x="0" y="0"/>
          <a:ext cx="0" cy="0"/>
          <a:chOff x="0" y="0"/>
          <a:chExt cx="0" cy="0"/>
        </a:xfrm>
      </p:grpSpPr>
      <p:sp>
        <p:nvSpPr>
          <p:cNvPr id="48" name="Google Shape;48;p9"/>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9"/>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0"/>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1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10"/>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3.pn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5">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p:nvPr/>
        </p:nvSpPr>
        <p:spPr>
          <a:xfrm>
            <a:off x="0" y="3352680"/>
            <a:ext cx="11581200" cy="2742120"/>
          </a:xfrm>
          <a:prstGeom prst="rect">
            <a:avLst/>
          </a:prstGeom>
          <a:solidFill>
            <a:srgbClr val="101141"/>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
          <p:cNvSpPr/>
          <p:nvPr/>
        </p:nvSpPr>
        <p:spPr>
          <a:xfrm>
            <a:off x="3860640" y="6095880"/>
            <a:ext cx="3859560" cy="75240"/>
          </a:xfrm>
          <a:prstGeom prst="rect">
            <a:avLst/>
          </a:prstGeom>
          <a:solidFill>
            <a:srgbClr val="76C2E5"/>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p:nvPr/>
        </p:nvSpPr>
        <p:spPr>
          <a:xfrm>
            <a:off x="0" y="6095880"/>
            <a:ext cx="3859560" cy="75240"/>
          </a:xfrm>
          <a:prstGeom prst="rect">
            <a:avLst/>
          </a:prstGeom>
          <a:solidFill>
            <a:srgbClr val="FCB017"/>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
          <p:cNvSpPr/>
          <p:nvPr/>
        </p:nvSpPr>
        <p:spPr>
          <a:xfrm>
            <a:off x="7721640" y="6095880"/>
            <a:ext cx="3859560" cy="75240"/>
          </a:xfrm>
          <a:prstGeom prst="rect">
            <a:avLst/>
          </a:prstGeom>
          <a:solidFill>
            <a:srgbClr val="FF0000"/>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 name="Google Shape;14;p1"/>
          <p:cNvPicPr preferRelativeResize="0"/>
          <p:nvPr/>
        </p:nvPicPr>
        <p:blipFill rotWithShape="1">
          <a:blip r:embed="rId16">
            <a:alphaModFix/>
          </a:blip>
          <a:srcRect b="28589"/>
          <a:stretch/>
        </p:blipFill>
        <p:spPr>
          <a:xfrm>
            <a:off x="101520" y="3352680"/>
            <a:ext cx="2742120" cy="1978920"/>
          </a:xfrm>
          <a:prstGeom prst="rect">
            <a:avLst/>
          </a:prstGeom>
          <a:noFill/>
          <a:ln>
            <a:noFill/>
          </a:ln>
        </p:spPr>
      </p:pic>
      <p:sp>
        <p:nvSpPr>
          <p:cNvPr id="15" name="Google Shape;15;p1"/>
          <p:cNvSpPr/>
          <p:nvPr/>
        </p:nvSpPr>
        <p:spPr>
          <a:xfrm>
            <a:off x="-101520" y="5257800"/>
            <a:ext cx="2945160" cy="53136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None/>
            </a:pPr>
            <a:r>
              <a:rPr lang="en-IN" sz="2900" b="1" i="0" u="none" strike="noStrike" cap="none">
                <a:solidFill>
                  <a:srgbClr val="FFFFFF"/>
                </a:solidFill>
                <a:latin typeface="Arial"/>
                <a:ea typeface="Arial"/>
                <a:cs typeface="Arial"/>
                <a:sym typeface="Arial"/>
              </a:rPr>
              <a:t>BITS</a:t>
            </a:r>
            <a:r>
              <a:rPr lang="en-IN" sz="2900" b="0" i="0" u="none" strike="noStrike" cap="none">
                <a:solidFill>
                  <a:srgbClr val="FFFFFF"/>
                </a:solidFill>
                <a:latin typeface="Arial"/>
                <a:ea typeface="Arial"/>
                <a:cs typeface="Arial"/>
                <a:sym typeface="Arial"/>
              </a:rPr>
              <a:t> Pilani</a:t>
            </a:r>
            <a:endParaRPr sz="2900" b="0" i="0" u="none" strike="noStrike" cap="none">
              <a:solidFill>
                <a:schemeClr val="dk1"/>
              </a:solidFill>
              <a:latin typeface="Arial"/>
              <a:ea typeface="Arial"/>
              <a:cs typeface="Arial"/>
              <a:sym typeface="Arial"/>
            </a:endParaRPr>
          </a:p>
        </p:txBody>
      </p:sp>
      <p:sp>
        <p:nvSpPr>
          <p:cNvPr id="16" name="Google Shape;16;p1"/>
          <p:cNvSpPr/>
          <p:nvPr/>
        </p:nvSpPr>
        <p:spPr>
          <a:xfrm>
            <a:off x="203040" y="5666760"/>
            <a:ext cx="2539080" cy="27216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IN" sz="1200" b="0" i="0" u="none" strike="noStrike" cap="none">
                <a:solidFill>
                  <a:srgbClr val="FFFFFF"/>
                </a:solidFill>
                <a:latin typeface="Arial"/>
                <a:ea typeface="Arial"/>
                <a:cs typeface="Arial"/>
                <a:sym typeface="Arial"/>
              </a:rPr>
              <a:t>Pilani Campus</a:t>
            </a:r>
            <a:endParaRPr sz="1200" b="0" i="0" u="none" strike="noStrike" cap="none">
              <a:solidFill>
                <a:schemeClr val="dk1"/>
              </a:solidFill>
              <a:latin typeface="Arial"/>
              <a:ea typeface="Arial"/>
              <a:cs typeface="Arial"/>
              <a:sym typeface="Arial"/>
            </a:endParaRPr>
          </a:p>
        </p:txBody>
      </p:sp>
      <p:sp>
        <p:nvSpPr>
          <p:cNvPr id="17" name="Google Shape;17;p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 name="Google Shape;18;p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0"/>
        <p:cNvGrpSpPr/>
        <p:nvPr/>
      </p:nvGrpSpPr>
      <p:grpSpPr>
        <a:xfrm>
          <a:off x="0" y="0"/>
          <a:ext cx="0" cy="0"/>
          <a:chOff x="0" y="0"/>
          <a:chExt cx="0" cy="0"/>
        </a:xfrm>
      </p:grpSpPr>
      <p:sp>
        <p:nvSpPr>
          <p:cNvPr id="81" name="Google Shape;81;p15"/>
          <p:cNvSpPr/>
          <p:nvPr/>
        </p:nvSpPr>
        <p:spPr>
          <a:xfrm>
            <a:off x="4368960" y="6596280"/>
            <a:ext cx="7822080" cy="257040"/>
          </a:xfrm>
          <a:prstGeom prst="rect">
            <a:avLst/>
          </a:prstGeom>
          <a:noFill/>
          <a:ln>
            <a:noFill/>
          </a:ln>
        </p:spPr>
        <p:txBody>
          <a:bodyPr spcFirstLastPara="1" wrap="square" lIns="90000" tIns="45000" rIns="90000" bIns="45000" anchor="t" anchorCtr="0">
            <a:noAutofit/>
          </a:bodyPr>
          <a:lstStyle/>
          <a:p>
            <a:pPr marL="0" marR="0" lvl="0" indent="0" algn="r" rtl="0">
              <a:lnSpc>
                <a:spcPct val="100000"/>
              </a:lnSpc>
              <a:spcBef>
                <a:spcPts val="0"/>
              </a:spcBef>
              <a:spcAft>
                <a:spcPts val="0"/>
              </a:spcAft>
              <a:buNone/>
            </a:pPr>
            <a:r>
              <a:rPr lang="en-IN" sz="1100" b="1" strike="noStrike">
                <a:solidFill>
                  <a:srgbClr val="101141"/>
                </a:solidFill>
                <a:latin typeface="Arial"/>
                <a:ea typeface="Arial"/>
                <a:cs typeface="Arial"/>
                <a:sym typeface="Arial"/>
              </a:rPr>
              <a:t>BITS </a:t>
            </a:r>
            <a:r>
              <a:rPr lang="en-IN" sz="1100" b="0" strike="noStrike">
                <a:solidFill>
                  <a:srgbClr val="101141"/>
                </a:solidFill>
                <a:latin typeface="Arial"/>
                <a:ea typeface="Arial"/>
                <a:cs typeface="Arial"/>
                <a:sym typeface="Arial"/>
              </a:rPr>
              <a:t>Pilani, Pilani Campus</a:t>
            </a:r>
            <a:endParaRPr sz="1100" b="0" strike="noStrike">
              <a:solidFill>
                <a:schemeClr val="dk1"/>
              </a:solidFill>
              <a:latin typeface="Arial"/>
              <a:ea typeface="Arial"/>
              <a:cs typeface="Arial"/>
              <a:sym typeface="Arial"/>
            </a:endParaRPr>
          </a:p>
        </p:txBody>
      </p:sp>
      <p:grpSp>
        <p:nvGrpSpPr>
          <p:cNvPr id="82" name="Google Shape;82;p15"/>
          <p:cNvGrpSpPr/>
          <p:nvPr/>
        </p:nvGrpSpPr>
        <p:grpSpPr>
          <a:xfrm>
            <a:off x="2778480" y="6550560"/>
            <a:ext cx="9412560" cy="47520"/>
            <a:chOff x="2778480" y="6550560"/>
            <a:chExt cx="9412560" cy="47520"/>
          </a:xfrm>
        </p:grpSpPr>
        <p:sp>
          <p:nvSpPr>
            <p:cNvPr id="83" name="Google Shape;83;p15"/>
            <p:cNvSpPr/>
            <p:nvPr/>
          </p:nvSpPr>
          <p:spPr>
            <a:xfrm>
              <a:off x="6174000" y="6550560"/>
              <a:ext cx="3103560" cy="47520"/>
            </a:xfrm>
            <a:prstGeom prst="rect">
              <a:avLst/>
            </a:prstGeom>
            <a:solidFill>
              <a:srgbClr val="76C2E5"/>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9210600" y="6550560"/>
              <a:ext cx="2980440" cy="44640"/>
            </a:xfrm>
            <a:prstGeom prst="rect">
              <a:avLst/>
            </a:prstGeom>
            <a:solidFill>
              <a:srgbClr val="E31C24"/>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778480" y="6550560"/>
              <a:ext cx="3439800" cy="47520"/>
            </a:xfrm>
            <a:prstGeom prst="rect">
              <a:avLst/>
            </a:prstGeom>
            <a:solidFill>
              <a:srgbClr val="FCB017"/>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6" name="Google Shape;86;p15"/>
          <p:cNvPicPr preferRelativeResize="0"/>
          <p:nvPr/>
        </p:nvPicPr>
        <p:blipFill rotWithShape="1">
          <a:blip r:embed="rId15">
            <a:alphaModFix/>
          </a:blip>
          <a:srcRect l="1916" b="5315"/>
          <a:stretch/>
        </p:blipFill>
        <p:spPr>
          <a:xfrm>
            <a:off x="8839080" y="0"/>
            <a:ext cx="2923200" cy="691560"/>
          </a:xfrm>
          <a:prstGeom prst="rect">
            <a:avLst/>
          </a:prstGeom>
          <a:noFill/>
          <a:ln>
            <a:noFill/>
          </a:ln>
        </p:spPr>
      </p:pic>
      <p:grpSp>
        <p:nvGrpSpPr>
          <p:cNvPr id="87" name="Google Shape;87;p15"/>
          <p:cNvGrpSpPr/>
          <p:nvPr/>
        </p:nvGrpSpPr>
        <p:grpSpPr>
          <a:xfrm>
            <a:off x="2844720" y="6553080"/>
            <a:ext cx="9345960" cy="44640"/>
            <a:chOff x="2844720" y="6553080"/>
            <a:chExt cx="9345960" cy="44640"/>
          </a:xfrm>
        </p:grpSpPr>
        <p:sp>
          <p:nvSpPr>
            <p:cNvPr id="88" name="Google Shape;88;p15"/>
            <p:cNvSpPr/>
            <p:nvPr/>
          </p:nvSpPr>
          <p:spPr>
            <a:xfrm>
              <a:off x="5994360" y="6553080"/>
              <a:ext cx="3103560" cy="44640"/>
            </a:xfrm>
            <a:prstGeom prst="rect">
              <a:avLst/>
            </a:prstGeom>
            <a:solidFill>
              <a:srgbClr val="76C2E5"/>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2844720" y="6553080"/>
              <a:ext cx="3148560" cy="44640"/>
            </a:xfrm>
            <a:prstGeom prst="rect">
              <a:avLst/>
            </a:prstGeom>
            <a:solidFill>
              <a:srgbClr val="FCB017"/>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9087120" y="6553080"/>
              <a:ext cx="3103560" cy="44640"/>
            </a:xfrm>
            <a:prstGeom prst="rect">
              <a:avLst/>
            </a:prstGeom>
            <a:solidFill>
              <a:srgbClr val="FF0000"/>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15"/>
          <p:cNvGrpSpPr/>
          <p:nvPr/>
        </p:nvGrpSpPr>
        <p:grpSpPr>
          <a:xfrm>
            <a:off x="0" y="1295280"/>
            <a:ext cx="9345960" cy="44640"/>
            <a:chOff x="0" y="1295280"/>
            <a:chExt cx="9345960" cy="44640"/>
          </a:xfrm>
        </p:grpSpPr>
        <p:sp>
          <p:nvSpPr>
            <p:cNvPr id="92" name="Google Shape;92;p15"/>
            <p:cNvSpPr/>
            <p:nvPr/>
          </p:nvSpPr>
          <p:spPr>
            <a:xfrm>
              <a:off x="3149640" y="1295280"/>
              <a:ext cx="3103560" cy="44640"/>
            </a:xfrm>
            <a:prstGeom prst="rect">
              <a:avLst/>
            </a:prstGeom>
            <a:solidFill>
              <a:srgbClr val="76C2E5"/>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0" y="1295280"/>
              <a:ext cx="3148560" cy="44640"/>
            </a:xfrm>
            <a:prstGeom prst="rect">
              <a:avLst/>
            </a:prstGeom>
            <a:solidFill>
              <a:srgbClr val="FCB017"/>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6242400" y="1295280"/>
              <a:ext cx="3103560" cy="44640"/>
            </a:xfrm>
            <a:prstGeom prst="rect">
              <a:avLst/>
            </a:prstGeom>
            <a:solidFill>
              <a:srgbClr val="FF0000"/>
            </a:solidFill>
            <a:ln>
              <a:noFill/>
            </a:ln>
            <a:effectLst>
              <a:outerShdw blurRad="40000" dist="23040" dir="5400000" rotWithShape="0">
                <a:srgbClr val="000000">
                  <a:alpha val="3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6" name="Google Shape;96;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0"/>
          <p:cNvSpPr txBox="1">
            <a:spLocks noGrp="1"/>
          </p:cNvSpPr>
          <p:nvPr>
            <p:ph type="body" idx="1"/>
          </p:nvPr>
        </p:nvSpPr>
        <p:spPr>
          <a:xfrm>
            <a:off x="3507657" y="4006644"/>
            <a:ext cx="6477002" cy="1951704"/>
          </a:xfrm>
          <a:prstGeom prst="rect">
            <a:avLst/>
          </a:prstGeom>
          <a:noFill/>
          <a:ln>
            <a:noFill/>
          </a:ln>
        </p:spPr>
        <p:txBody>
          <a:bodyPr spcFirstLastPara="1" wrap="square" lIns="0" tIns="0" rIns="0" bIns="0" anchor="b" anchorCtr="0">
            <a:noAutofit/>
          </a:bodyPr>
          <a:lstStyle/>
          <a:p>
            <a:pPr marL="0" lvl="0" indent="0" algn="l" rtl="0">
              <a:lnSpc>
                <a:spcPct val="112500"/>
              </a:lnSpc>
              <a:spcBef>
                <a:spcPts val="0"/>
              </a:spcBef>
              <a:spcAft>
                <a:spcPts val="0"/>
              </a:spcAft>
              <a:buClr>
                <a:schemeClr val="lt1"/>
              </a:buClr>
              <a:buSzPts val="1600"/>
              <a:buNone/>
            </a:pPr>
            <a:r>
              <a:rPr lang="en-IN" sz="1600" dirty="0">
                <a:latin typeface="Arial"/>
                <a:ea typeface="Arial"/>
                <a:cs typeface="Arial"/>
                <a:sym typeface="Arial"/>
              </a:rPr>
              <a:t>Saransh Gautam</a:t>
            </a:r>
            <a:endParaRPr dirty="0"/>
          </a:p>
          <a:p>
            <a:pPr marL="0" lvl="0" indent="0" algn="l" rtl="0">
              <a:lnSpc>
                <a:spcPct val="112500"/>
              </a:lnSpc>
              <a:spcBef>
                <a:spcPts val="0"/>
              </a:spcBef>
              <a:spcAft>
                <a:spcPts val="0"/>
              </a:spcAft>
              <a:buClr>
                <a:schemeClr val="lt1"/>
              </a:buClr>
              <a:buSzPts val="1600"/>
              <a:buNone/>
            </a:pPr>
            <a:br>
              <a:rPr lang="en-IN" sz="1600" dirty="0">
                <a:latin typeface="Arial"/>
                <a:ea typeface="Arial"/>
                <a:cs typeface="Arial"/>
                <a:sym typeface="Arial"/>
              </a:rPr>
            </a:br>
            <a:r>
              <a:rPr lang="en-IN" sz="1600" dirty="0">
                <a:latin typeface="Arial"/>
                <a:ea typeface="Arial"/>
                <a:cs typeface="Arial"/>
                <a:sym typeface="Arial"/>
              </a:rPr>
              <a:t>Sup</a:t>
            </a:r>
            <a:r>
              <a:rPr lang="en-IN" sz="1600" dirty="0"/>
              <a:t>ervised by: Dr. Rahul Singhal</a:t>
            </a:r>
            <a:endParaRPr dirty="0"/>
          </a:p>
          <a:p>
            <a:pPr marL="0" lvl="0" indent="0" algn="l" rtl="0">
              <a:lnSpc>
                <a:spcPct val="112500"/>
              </a:lnSpc>
              <a:spcBef>
                <a:spcPts val="0"/>
              </a:spcBef>
              <a:spcAft>
                <a:spcPts val="0"/>
              </a:spcAft>
              <a:buClr>
                <a:schemeClr val="lt1"/>
              </a:buClr>
              <a:buSzPts val="1600"/>
              <a:buNone/>
            </a:pPr>
            <a:r>
              <a:rPr lang="en-IN" sz="1600" dirty="0">
                <a:latin typeface="Arial"/>
                <a:ea typeface="Arial"/>
                <a:cs typeface="Arial"/>
                <a:sym typeface="Arial"/>
              </a:rPr>
              <a:t>Department of Electrical and Electronics Engineering</a:t>
            </a:r>
            <a:endParaRPr dirty="0"/>
          </a:p>
        </p:txBody>
      </p:sp>
      <p:sp>
        <p:nvSpPr>
          <p:cNvPr id="170" name="Google Shape;170;p30"/>
          <p:cNvSpPr txBox="1"/>
          <p:nvPr/>
        </p:nvSpPr>
        <p:spPr>
          <a:xfrm>
            <a:off x="3507657" y="3652684"/>
            <a:ext cx="7248833" cy="54077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2400" b="1" dirty="0">
                <a:solidFill>
                  <a:schemeClr val="lt1"/>
                </a:solidFill>
                <a:latin typeface="Arial"/>
                <a:ea typeface="Arial"/>
                <a:cs typeface="Arial"/>
                <a:sym typeface="Arial"/>
              </a:rPr>
              <a:t>Vehicle to Vehicle Visible Light Communication</a:t>
            </a:r>
            <a:endParaRPr dirty="0"/>
          </a:p>
        </p:txBody>
      </p:sp>
      <p:sp>
        <p:nvSpPr>
          <p:cNvPr id="171" name="Google Shape;171;p30"/>
          <p:cNvSpPr txBox="1"/>
          <p:nvPr/>
        </p:nvSpPr>
        <p:spPr>
          <a:xfrm>
            <a:off x="10178283" y="0"/>
            <a:ext cx="195438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800" dirty="0">
                <a:solidFill>
                  <a:schemeClr val="lt1"/>
                </a:solidFill>
                <a:latin typeface="Arial"/>
                <a:ea typeface="Arial"/>
                <a:cs typeface="Arial"/>
                <a:sym typeface="Arial"/>
              </a:rPr>
              <a:t>Date:</a:t>
            </a:r>
            <a:r>
              <a:rPr lang="en-IN" sz="1800" dirty="0">
                <a:solidFill>
                  <a:schemeClr val="lt1"/>
                </a:solidFill>
              </a:rPr>
              <a:t> 02.05.24</a:t>
            </a:r>
            <a:endParaRPr dirty="0"/>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78BA8-6564-7F63-9EBC-157674A255D8}"/>
              </a:ext>
            </a:extLst>
          </p:cNvPr>
          <p:cNvSpPr>
            <a:spLocks noGrp="1"/>
          </p:cNvSpPr>
          <p:nvPr>
            <p:ph type="title"/>
          </p:nvPr>
        </p:nvSpPr>
        <p:spPr>
          <a:xfrm>
            <a:off x="511158" y="459720"/>
            <a:ext cx="10972440" cy="1144800"/>
          </a:xfrm>
        </p:spPr>
        <p:txBody>
          <a:bodyPr/>
          <a:lstStyle/>
          <a:p>
            <a:r>
              <a:rPr lang="en-IN" sz="3600" b="1" dirty="0">
                <a:effectLst/>
                <a:latin typeface="+mn-lt"/>
                <a:ea typeface="Calibri" panose="020F0502020204030204" pitchFamily="34" charset="0"/>
              </a:rPr>
              <a:t>Direct LED Modulator for VLC transmitter</a:t>
            </a:r>
            <a:endParaRPr lang="en-IN" sz="3600" dirty="0">
              <a:latin typeface="+mn-lt"/>
            </a:endParaRPr>
          </a:p>
        </p:txBody>
      </p:sp>
      <p:sp>
        <p:nvSpPr>
          <p:cNvPr id="3" name="Subtitle 2">
            <a:extLst>
              <a:ext uri="{FF2B5EF4-FFF2-40B4-BE49-F238E27FC236}">
                <a16:creationId xmlns:a16="http://schemas.microsoft.com/office/drawing/2014/main" id="{07A2BE52-36D4-6F74-2276-17F6395C5421}"/>
              </a:ext>
            </a:extLst>
          </p:cNvPr>
          <p:cNvSpPr>
            <a:spLocks noGrp="1"/>
          </p:cNvSpPr>
          <p:nvPr>
            <p:ph type="subTitle" idx="1"/>
          </p:nvPr>
        </p:nvSpPr>
        <p:spPr>
          <a:xfrm>
            <a:off x="511158" y="1771668"/>
            <a:ext cx="11287552" cy="4550474"/>
          </a:xfrm>
        </p:spPr>
        <p:txBody>
          <a:bodyPr/>
          <a:lstStyle/>
          <a:p>
            <a:r>
              <a:rPr lang="en-IN" sz="2400" b="1" dirty="0">
                <a:solidFill>
                  <a:schemeClr val="tx1"/>
                </a:solidFill>
                <a:latin typeface="Söhne"/>
              </a:rPr>
              <a:t>Huffman Encoding</a:t>
            </a:r>
            <a:r>
              <a:rPr lang="en-IN" sz="2400" dirty="0">
                <a:solidFill>
                  <a:schemeClr val="tx1"/>
                </a:solidFill>
                <a:latin typeface="Söhne"/>
              </a:rPr>
              <a:t>: </a:t>
            </a:r>
            <a:r>
              <a:rPr lang="en-US" sz="2400" b="0" i="0" dirty="0">
                <a:solidFill>
                  <a:schemeClr val="tx1"/>
                </a:solidFill>
                <a:effectLst/>
                <a:latin typeface="Söhne"/>
              </a:rPr>
              <a:t>This encoding technique assigns variable-length codes to input characters based on their frequencies, with more frequent characters represented by shorter codes.</a:t>
            </a:r>
          </a:p>
          <a:p>
            <a:r>
              <a:rPr lang="en-US" sz="2400" b="0" i="0" dirty="0">
                <a:solidFill>
                  <a:schemeClr val="tx1"/>
                </a:solidFill>
                <a:effectLst/>
                <a:latin typeface="Söhne"/>
              </a:rPr>
              <a:t>By utilizing shorter codes for commonly occurring characters and longer codes for less frequent ones, Huffman Encoding reduces the overall number of bits required to represent the data.</a:t>
            </a:r>
          </a:p>
          <a:p>
            <a:r>
              <a:rPr lang="en-US" sz="2400" b="0" i="0" dirty="0">
                <a:solidFill>
                  <a:schemeClr val="tx1"/>
                </a:solidFill>
                <a:effectLst/>
                <a:latin typeface="Söhne"/>
              </a:rPr>
              <a:t>In the context of VLC, this means that more information can be transmitted within each light pulse, leading to increased data throughput and transmission efficiency.</a:t>
            </a:r>
          </a:p>
          <a:p>
            <a:r>
              <a:rPr lang="en-US" sz="2400" dirty="0">
                <a:solidFill>
                  <a:schemeClr val="tx1"/>
                </a:solidFill>
                <a:latin typeface="Söhne"/>
              </a:rPr>
              <a:t>Can be implemented through Trie data structures in C language.</a:t>
            </a:r>
            <a:endParaRPr lang="en-IN" sz="2400" dirty="0">
              <a:solidFill>
                <a:schemeClr val="tx1"/>
              </a:solidFill>
              <a:latin typeface="Söhne"/>
            </a:endParaRPr>
          </a:p>
          <a:p>
            <a:endParaRPr lang="en-IN" dirty="0"/>
          </a:p>
        </p:txBody>
      </p:sp>
    </p:spTree>
    <p:extLst>
      <p:ext uri="{BB962C8B-B14F-4D97-AF65-F5344CB8AC3E}">
        <p14:creationId xmlns:p14="http://schemas.microsoft.com/office/powerpoint/2010/main" val="3010114108"/>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a:extLst>
            <a:ext uri="{FF2B5EF4-FFF2-40B4-BE49-F238E27FC236}">
              <a16:creationId xmlns:a16="http://schemas.microsoft.com/office/drawing/2014/main" id="{377AE0E9-844E-3B9E-33EB-147F980234E6}"/>
            </a:ext>
          </a:extLst>
        </p:cNvPr>
        <p:cNvGrpSpPr/>
        <p:nvPr/>
      </p:nvGrpSpPr>
      <p:grpSpPr>
        <a:xfrm>
          <a:off x="0" y="0"/>
          <a:ext cx="0" cy="0"/>
          <a:chOff x="0" y="0"/>
          <a:chExt cx="0" cy="0"/>
        </a:xfrm>
      </p:grpSpPr>
      <p:sp>
        <p:nvSpPr>
          <p:cNvPr id="200" name="Google Shape;200;p35">
            <a:extLst>
              <a:ext uri="{FF2B5EF4-FFF2-40B4-BE49-F238E27FC236}">
                <a16:creationId xmlns:a16="http://schemas.microsoft.com/office/drawing/2014/main" id="{4EB5240E-F957-5D25-875B-F4D8C100A1FF}"/>
              </a:ext>
            </a:extLst>
          </p:cNvPr>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3600"/>
              <a:buNone/>
            </a:pPr>
            <a:r>
              <a:rPr lang="en-IN" dirty="0"/>
              <a:t>Future Goals:</a:t>
            </a:r>
            <a:endParaRPr dirty="0"/>
          </a:p>
        </p:txBody>
      </p:sp>
      <p:sp>
        <p:nvSpPr>
          <p:cNvPr id="201" name="Google Shape;201;p35">
            <a:extLst>
              <a:ext uri="{FF2B5EF4-FFF2-40B4-BE49-F238E27FC236}">
                <a16:creationId xmlns:a16="http://schemas.microsoft.com/office/drawing/2014/main" id="{B5DACD48-A901-6F57-F11F-2519040C9983}"/>
              </a:ext>
            </a:extLst>
          </p:cNvPr>
          <p:cNvSpPr txBox="1"/>
          <p:nvPr/>
        </p:nvSpPr>
        <p:spPr>
          <a:xfrm>
            <a:off x="406400" y="1827174"/>
            <a:ext cx="10992900" cy="4445807"/>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IN" sz="2000" dirty="0"/>
              <a:t>The following work can be done on the project:</a:t>
            </a:r>
          </a:p>
          <a:p>
            <a:pPr marL="457200" marR="0" lvl="0" indent="-457200" rtl="0">
              <a:spcBef>
                <a:spcPts val="0"/>
              </a:spcBef>
              <a:spcAft>
                <a:spcPts val="0"/>
              </a:spcAft>
              <a:buFont typeface="+mj-lt"/>
              <a:buAutoNum type="arabicPeriod"/>
            </a:pPr>
            <a:endParaRPr lang="en-IN" sz="2000" dirty="0">
              <a:latin typeface="+mn-lt"/>
            </a:endParaRPr>
          </a:p>
          <a:p>
            <a:pPr marL="342900" marR="0" lvl="0" indent="-342900" rtl="0">
              <a:spcBef>
                <a:spcPts val="0"/>
              </a:spcBef>
              <a:spcAft>
                <a:spcPts val="0"/>
              </a:spcAft>
              <a:buFont typeface="+mj-lt"/>
              <a:buAutoNum type="arabicPeriod"/>
            </a:pPr>
            <a:r>
              <a:rPr lang="en-IN" sz="2000" b="1" dirty="0">
                <a:effectLst/>
                <a:latin typeface="+mn-lt"/>
                <a:ea typeface="Calibri" panose="020F0502020204030204" pitchFamily="34" charset="0"/>
              </a:rPr>
              <a:t>Integration with a Car’s DRL System:</a:t>
            </a:r>
            <a:r>
              <a:rPr lang="en-IN" sz="2000" dirty="0">
                <a:effectLst/>
                <a:latin typeface="+mn-lt"/>
                <a:ea typeface="Calibri" panose="020F0502020204030204" pitchFamily="34" charset="0"/>
              </a:rPr>
              <a:t> </a:t>
            </a:r>
            <a:r>
              <a:rPr lang="en-IN" sz="2000" dirty="0">
                <a:latin typeface="+mn-lt"/>
                <a:ea typeface="Calibri" panose="020F0502020204030204" pitchFamily="34" charset="0"/>
              </a:rPr>
              <a:t>W</a:t>
            </a:r>
            <a:r>
              <a:rPr lang="en-IN" sz="2000" dirty="0">
                <a:effectLst/>
                <a:latin typeface="+mn-lt"/>
                <a:ea typeface="Calibri" panose="020F0502020204030204" pitchFamily="34" charset="0"/>
              </a:rPr>
              <a:t>e aim to enhance the functionality of these DRL lights beyond their conventional purpose of increasing vehicle visibility during daylight hours by including our VLC protocol in them.</a:t>
            </a:r>
          </a:p>
          <a:p>
            <a:pPr marL="342900" marR="0" lvl="0" indent="-342900" rtl="0">
              <a:spcBef>
                <a:spcPts val="0"/>
              </a:spcBef>
              <a:spcAft>
                <a:spcPts val="0"/>
              </a:spcAft>
              <a:buFont typeface="+mj-lt"/>
              <a:buAutoNum type="arabicPeriod"/>
            </a:pPr>
            <a:endParaRPr lang="en-IN" sz="2000" dirty="0">
              <a:latin typeface="+mn-lt"/>
            </a:endParaRPr>
          </a:p>
          <a:p>
            <a:pPr marL="342900" marR="0" lvl="0" indent="-342900" rtl="0">
              <a:spcBef>
                <a:spcPts val="0"/>
              </a:spcBef>
              <a:spcAft>
                <a:spcPts val="0"/>
              </a:spcAft>
              <a:buFont typeface="+mj-lt"/>
              <a:buAutoNum type="arabicPeriod"/>
            </a:pPr>
            <a:r>
              <a:rPr lang="en-IN" sz="2000" b="1" dirty="0">
                <a:latin typeface="+mn-lt"/>
              </a:rPr>
              <a:t>Using Different Regions of Detectors for different channels</a:t>
            </a:r>
            <a:r>
              <a:rPr lang="en-IN" sz="2000" dirty="0">
                <a:latin typeface="+mn-lt"/>
              </a:rPr>
              <a:t>: We aim to check if multiple channels can be created on the detector array in different regions.</a:t>
            </a:r>
          </a:p>
          <a:p>
            <a:pPr marL="342900" marR="0" lvl="0" indent="-342900" rtl="0">
              <a:spcBef>
                <a:spcPts val="0"/>
              </a:spcBef>
              <a:spcAft>
                <a:spcPts val="0"/>
              </a:spcAft>
              <a:buFont typeface="+mj-lt"/>
              <a:buAutoNum type="arabicPeriod"/>
            </a:pPr>
            <a:endParaRPr lang="en-IN" sz="2000" dirty="0">
              <a:latin typeface="+mn-lt"/>
            </a:endParaRPr>
          </a:p>
          <a:p>
            <a:pPr marL="342900" indent="-342900">
              <a:buFont typeface="+mj-lt"/>
              <a:buAutoNum type="arabicPeriod"/>
            </a:pPr>
            <a:r>
              <a:rPr lang="en-IN" sz="2000" b="1" dirty="0">
                <a:latin typeface="+mn-lt"/>
              </a:rPr>
              <a:t>Changing Angle</a:t>
            </a:r>
            <a:r>
              <a:rPr lang="en-IN" sz="2000" dirty="0">
                <a:latin typeface="+mn-lt"/>
              </a:rPr>
              <a:t>: We will see how the changing angle between the sending LED and the receiving diode changes the accuracy of received message.</a:t>
            </a:r>
          </a:p>
          <a:p>
            <a:pPr marL="342900" indent="-342900">
              <a:buFont typeface="+mj-lt"/>
              <a:buAutoNum type="arabicPeriod"/>
            </a:pPr>
            <a:endParaRPr lang="en-IN" sz="2000" dirty="0">
              <a:latin typeface="+mn-lt"/>
            </a:endParaRPr>
          </a:p>
          <a:p>
            <a:pPr marL="342900" indent="-342900">
              <a:buFont typeface="+mj-lt"/>
              <a:buAutoNum type="arabicPeriod"/>
            </a:pPr>
            <a:r>
              <a:rPr lang="en-IN" sz="2000" b="1" dirty="0">
                <a:latin typeface="+mn-lt"/>
              </a:rPr>
              <a:t>Multi – Channel Communication: </a:t>
            </a:r>
            <a:r>
              <a:rPr lang="en-IN" sz="2000" dirty="0">
                <a:latin typeface="+mn-lt"/>
              </a:rPr>
              <a:t>We can utilize the different wavelengths within white light to increase communication speed and accuracy.</a:t>
            </a:r>
            <a:endParaRPr lang="en-IN" sz="2000" b="1" dirty="0">
              <a:latin typeface="+mn-lt"/>
            </a:endParaRPr>
          </a:p>
        </p:txBody>
      </p:sp>
    </p:spTree>
    <p:extLst>
      <p:ext uri="{BB962C8B-B14F-4D97-AF65-F5344CB8AC3E}">
        <p14:creationId xmlns:p14="http://schemas.microsoft.com/office/powerpoint/2010/main" val="843027755"/>
      </p:ext>
    </p:extLst>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6"/>
          <p:cNvSpPr txBox="1"/>
          <p:nvPr/>
        </p:nvSpPr>
        <p:spPr>
          <a:xfrm>
            <a:off x="2566219" y="3117813"/>
            <a:ext cx="7059561" cy="101566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60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Arial"/>
                <a:ea typeface="Arial"/>
                <a:cs typeface="Arial"/>
                <a:sym typeface="Arial"/>
              </a:rPr>
              <a:t>Thank You</a:t>
            </a:r>
            <a:endParaRPr b="1"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6B0D7-D382-E5F9-CE8D-A190257C7C5E}"/>
              </a:ext>
            </a:extLst>
          </p:cNvPr>
          <p:cNvSpPr>
            <a:spLocks noGrp="1"/>
          </p:cNvSpPr>
          <p:nvPr>
            <p:ph type="title"/>
          </p:nvPr>
        </p:nvSpPr>
        <p:spPr/>
        <p:txBody>
          <a:bodyPr/>
          <a:lstStyle/>
          <a:p>
            <a:r>
              <a:rPr lang="en-IN" sz="3600" b="1" dirty="0"/>
              <a:t>Introduction</a:t>
            </a:r>
          </a:p>
        </p:txBody>
      </p:sp>
      <p:sp>
        <p:nvSpPr>
          <p:cNvPr id="3" name="Subtitle 2">
            <a:extLst>
              <a:ext uri="{FF2B5EF4-FFF2-40B4-BE49-F238E27FC236}">
                <a16:creationId xmlns:a16="http://schemas.microsoft.com/office/drawing/2014/main" id="{F8EB636D-DBA2-C578-A7AD-4163141E548E}"/>
              </a:ext>
            </a:extLst>
          </p:cNvPr>
          <p:cNvSpPr>
            <a:spLocks noGrp="1"/>
          </p:cNvSpPr>
          <p:nvPr>
            <p:ph type="subTitle" idx="1"/>
          </p:nvPr>
        </p:nvSpPr>
        <p:spPr>
          <a:xfrm>
            <a:off x="285016" y="1890349"/>
            <a:ext cx="10972440" cy="3920515"/>
          </a:xfrm>
        </p:spPr>
        <p:txBody>
          <a:bodyPr/>
          <a:lstStyle/>
          <a:p>
            <a:pPr>
              <a:spcAft>
                <a:spcPts val="1200"/>
              </a:spcAft>
            </a:pPr>
            <a:r>
              <a:rPr lang="en-US" sz="2400" dirty="0">
                <a:latin typeface="Söhne"/>
              </a:rPr>
              <a:t>With advent of EVs, there has been a trend in automotive industries to integrate advanced technologies in vehicles.</a:t>
            </a:r>
          </a:p>
          <a:p>
            <a:pPr>
              <a:spcAft>
                <a:spcPts val="1200"/>
              </a:spcAft>
            </a:pPr>
            <a:r>
              <a:rPr lang="en-US" sz="2400" dirty="0">
                <a:latin typeface="Söhne"/>
              </a:rPr>
              <a:t>V2V communication systems have the potential to prevent accidents, reduce congestion, and improve traffic flow.</a:t>
            </a:r>
            <a:endParaRPr lang="en-IN" sz="2400" dirty="0">
              <a:latin typeface="Söhne"/>
            </a:endParaRPr>
          </a:p>
          <a:p>
            <a:pPr>
              <a:spcAft>
                <a:spcPts val="1200"/>
              </a:spcAft>
              <a:buFont typeface="Arial" panose="020B0604020202020204" pitchFamily="34" charset="0"/>
              <a:buChar char="•"/>
            </a:pPr>
            <a:r>
              <a:rPr lang="en-US" sz="2400" dirty="0">
                <a:latin typeface="Söhne"/>
              </a:rPr>
              <a:t>Advantages of VLC technology include immunity to electromagnetic interference, and compatibility with existing lighting infrastructure. It offers a promising alternative to traditional radio frequency (RF) communication methods.</a:t>
            </a:r>
          </a:p>
          <a:p>
            <a:endParaRPr lang="en-IN" sz="2400" dirty="0">
              <a:latin typeface="Söhne"/>
            </a:endParaRPr>
          </a:p>
        </p:txBody>
      </p:sp>
    </p:spTree>
    <p:extLst>
      <p:ext uri="{BB962C8B-B14F-4D97-AF65-F5344CB8AC3E}">
        <p14:creationId xmlns:p14="http://schemas.microsoft.com/office/powerpoint/2010/main" val="2113105379"/>
      </p:ext>
    </p:extLst>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1"/>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3600"/>
              <a:buNone/>
            </a:pPr>
            <a:r>
              <a:rPr lang="en-IN" dirty="0"/>
              <a:t>Objectives</a:t>
            </a:r>
            <a:endParaRPr dirty="0"/>
          </a:p>
        </p:txBody>
      </p:sp>
      <p:sp>
        <p:nvSpPr>
          <p:cNvPr id="177" name="Google Shape;177;p31"/>
          <p:cNvSpPr txBox="1"/>
          <p:nvPr/>
        </p:nvSpPr>
        <p:spPr>
          <a:xfrm>
            <a:off x="406400" y="1697046"/>
            <a:ext cx="10501086" cy="3435394"/>
          </a:xfrm>
          <a:prstGeom prst="rect">
            <a:avLst/>
          </a:prstGeom>
          <a:noFill/>
          <a:ln>
            <a:noFill/>
          </a:ln>
        </p:spPr>
        <p:txBody>
          <a:bodyPr spcFirstLastPara="1" wrap="square" lIns="91425" tIns="45700" rIns="91425" bIns="45700" anchor="t" anchorCtr="0">
            <a:noAutofit/>
          </a:bodyPr>
          <a:lstStyle/>
          <a:p>
            <a:pPr marL="285750" marR="0" lvl="0" indent="-285750" rtl="0">
              <a:spcBef>
                <a:spcPts val="0"/>
              </a:spcBef>
              <a:spcAft>
                <a:spcPts val="0"/>
              </a:spcAft>
              <a:buFont typeface="Arial" panose="020B0604020202020204" pitchFamily="34" charset="0"/>
              <a:buChar char="•"/>
            </a:pPr>
            <a:endParaRPr lang="en-US" sz="2400" dirty="0">
              <a:latin typeface="Söhne"/>
            </a:endParaRPr>
          </a:p>
          <a:p>
            <a:pPr marL="285750" indent="-285750" algn="l">
              <a:buFont typeface="Arial" panose="020B0604020202020204" pitchFamily="34" charset="0"/>
              <a:buChar char="•"/>
            </a:pPr>
            <a:r>
              <a:rPr lang="en-US" sz="2400" dirty="0">
                <a:latin typeface="Söhne"/>
              </a:rPr>
              <a:t>The primary objective of the project is to develop and implement a Visible Light Communication (VLC) system for Vehicle-to-Vehicle (V2V) communication in the automotive industry.</a:t>
            </a:r>
          </a:p>
          <a:p>
            <a:pPr marL="285750" indent="-285750" algn="l">
              <a:buFont typeface="Arial" panose="020B0604020202020204" pitchFamily="34" charset="0"/>
              <a:buChar char="•"/>
            </a:pPr>
            <a:endParaRPr lang="en-US" sz="2400" dirty="0">
              <a:latin typeface="Söhne"/>
            </a:endParaRPr>
          </a:p>
          <a:p>
            <a:pPr marL="285750" indent="-285750" algn="l">
              <a:buFont typeface="Arial" panose="020B0604020202020204" pitchFamily="34" charset="0"/>
              <a:buChar char="•"/>
            </a:pPr>
            <a:r>
              <a:rPr lang="en-US" sz="2400" dirty="0">
                <a:latin typeface="Söhne"/>
              </a:rPr>
              <a:t>Key goals include establishing an efficient bidirectional communication between vehicles and optimizing data transmission speeds through the integration of VLC technology.</a:t>
            </a:r>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
          <a:extLst>
            <a:ext uri="{FF2B5EF4-FFF2-40B4-BE49-F238E27FC236}">
              <a16:creationId xmlns:a16="http://schemas.microsoft.com/office/drawing/2014/main" id="{30D2E025-7682-FBD7-563B-6F59737EF700}"/>
            </a:ext>
          </a:extLst>
        </p:cNvPr>
        <p:cNvGrpSpPr/>
        <p:nvPr/>
      </p:nvGrpSpPr>
      <p:grpSpPr>
        <a:xfrm>
          <a:off x="0" y="0"/>
          <a:ext cx="0" cy="0"/>
          <a:chOff x="0" y="0"/>
          <a:chExt cx="0" cy="0"/>
        </a:xfrm>
      </p:grpSpPr>
      <p:sp>
        <p:nvSpPr>
          <p:cNvPr id="176" name="Google Shape;176;p31">
            <a:extLst>
              <a:ext uri="{FF2B5EF4-FFF2-40B4-BE49-F238E27FC236}">
                <a16:creationId xmlns:a16="http://schemas.microsoft.com/office/drawing/2014/main" id="{28852736-CBF2-1BB5-05BE-FC7001FE4BE2}"/>
              </a:ext>
            </a:extLst>
          </p:cNvPr>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3600"/>
              <a:buNone/>
            </a:pPr>
            <a:r>
              <a:rPr lang="en-IN" dirty="0"/>
              <a:t>Current Progress</a:t>
            </a:r>
            <a:endParaRPr dirty="0"/>
          </a:p>
        </p:txBody>
      </p:sp>
      <p:sp>
        <p:nvSpPr>
          <p:cNvPr id="177" name="Google Shape;177;p31">
            <a:extLst>
              <a:ext uri="{FF2B5EF4-FFF2-40B4-BE49-F238E27FC236}">
                <a16:creationId xmlns:a16="http://schemas.microsoft.com/office/drawing/2014/main" id="{29CBD411-46B2-9644-5EA7-A119A3967B5C}"/>
              </a:ext>
            </a:extLst>
          </p:cNvPr>
          <p:cNvSpPr txBox="1"/>
          <p:nvPr/>
        </p:nvSpPr>
        <p:spPr>
          <a:xfrm>
            <a:off x="406400" y="1697046"/>
            <a:ext cx="10501086" cy="3995831"/>
          </a:xfrm>
          <a:prstGeom prst="rect">
            <a:avLst/>
          </a:prstGeom>
          <a:noFill/>
          <a:ln>
            <a:noFill/>
          </a:ln>
        </p:spPr>
        <p:txBody>
          <a:bodyPr spcFirstLastPara="1" wrap="square" lIns="91425" tIns="45700" rIns="91425" bIns="45700" anchor="t" anchorCtr="0">
            <a:noAutofit/>
          </a:bodyPr>
          <a:lstStyle/>
          <a:p>
            <a:pPr marL="457200" marR="0" lvl="0" indent="-457200" rtl="0">
              <a:spcBef>
                <a:spcPts val="0"/>
              </a:spcBef>
              <a:spcAft>
                <a:spcPts val="0"/>
              </a:spcAft>
              <a:buFont typeface="+mj-lt"/>
              <a:buAutoNum type="arabicPeriod"/>
            </a:pPr>
            <a:r>
              <a:rPr lang="en-US" sz="2400" dirty="0">
                <a:solidFill>
                  <a:schemeClr val="tx1"/>
                </a:solidFill>
                <a:latin typeface="Söhne"/>
              </a:rPr>
              <a:t>An End-to-End prototype of Full Duplex Bidirectional Visible Light Communication has been implemented using 4 Arduino Boards.</a:t>
            </a:r>
          </a:p>
          <a:p>
            <a:pPr marL="457200" marR="0" lvl="0" indent="-457200" rtl="0">
              <a:spcBef>
                <a:spcPts val="0"/>
              </a:spcBef>
              <a:spcAft>
                <a:spcPts val="0"/>
              </a:spcAft>
              <a:buFont typeface="+mj-lt"/>
              <a:buAutoNum type="arabicPeriod"/>
            </a:pPr>
            <a:endParaRPr lang="en-US" sz="2400" dirty="0">
              <a:solidFill>
                <a:schemeClr val="tx1"/>
              </a:solidFill>
              <a:latin typeface="Söhne"/>
            </a:endParaRPr>
          </a:p>
          <a:p>
            <a:pPr marL="457200" marR="0" lvl="0" indent="-457200" rtl="0">
              <a:spcBef>
                <a:spcPts val="0"/>
              </a:spcBef>
              <a:spcAft>
                <a:spcPts val="0"/>
              </a:spcAft>
              <a:buFont typeface="+mj-lt"/>
              <a:buAutoNum type="arabicPeriod"/>
            </a:pPr>
            <a:r>
              <a:rPr lang="en-US" sz="2400" dirty="0">
                <a:solidFill>
                  <a:schemeClr val="tx1"/>
                </a:solidFill>
                <a:latin typeface="Söhne"/>
              </a:rPr>
              <a:t>A Custom Communication Protocol was implemented that uses the ASCII encoding of characters for direct modulation of LED.</a:t>
            </a:r>
          </a:p>
          <a:p>
            <a:pPr marL="457200" marR="0" lvl="0" indent="-457200" rtl="0">
              <a:spcBef>
                <a:spcPts val="0"/>
              </a:spcBef>
              <a:spcAft>
                <a:spcPts val="0"/>
              </a:spcAft>
              <a:buFont typeface="+mj-lt"/>
              <a:buAutoNum type="arabicPeriod"/>
            </a:pPr>
            <a:endParaRPr lang="en-US" sz="2400" dirty="0">
              <a:solidFill>
                <a:schemeClr val="tx1"/>
              </a:solidFill>
              <a:latin typeface="Söhne"/>
            </a:endParaRPr>
          </a:p>
          <a:p>
            <a:pPr marL="457200" indent="-457200">
              <a:buFont typeface="+mj-lt"/>
              <a:buAutoNum type="arabicPeriod"/>
            </a:pPr>
            <a:r>
              <a:rPr lang="en-US" sz="2400" b="0" i="0" dirty="0">
                <a:solidFill>
                  <a:schemeClr val="tx1"/>
                </a:solidFill>
                <a:effectLst/>
                <a:latin typeface="Söhne"/>
              </a:rPr>
              <a:t>Integrated a JML-LV22754 5V LED strip to simulate a car's Daytime Running Lights (DRL) system for realistic vehicular scenarios.</a:t>
            </a:r>
          </a:p>
          <a:p>
            <a:pPr marL="457200" indent="-457200">
              <a:buFont typeface="+mj-lt"/>
              <a:buAutoNum type="arabicPeriod"/>
            </a:pPr>
            <a:endParaRPr lang="en-US" sz="2400" b="0" i="0" dirty="0">
              <a:solidFill>
                <a:schemeClr val="tx1"/>
              </a:solidFill>
              <a:effectLst/>
              <a:latin typeface="Söhne"/>
            </a:endParaRPr>
          </a:p>
          <a:p>
            <a:pPr marL="457200" indent="-457200">
              <a:buFont typeface="+mj-lt"/>
              <a:buAutoNum type="arabicPeriod"/>
            </a:pPr>
            <a:r>
              <a:rPr lang="en-US" sz="2400" dirty="0">
                <a:solidFill>
                  <a:schemeClr val="tx1"/>
                </a:solidFill>
                <a:latin typeface="Söhne"/>
              </a:rPr>
              <a:t>Observed maximum distance of detection for different wavelengths of light.</a:t>
            </a:r>
          </a:p>
          <a:p>
            <a:pPr marL="0" marR="0" lvl="0" indent="0" rtl="0">
              <a:spcBef>
                <a:spcPts val="0"/>
              </a:spcBef>
              <a:spcAft>
                <a:spcPts val="0"/>
              </a:spcAft>
              <a:buNone/>
            </a:pPr>
            <a:endParaRPr lang="en-US" sz="2800" b="1" dirty="0">
              <a:solidFill>
                <a:schemeClr val="tx1"/>
              </a:solidFill>
              <a:latin typeface="Söhne"/>
            </a:endParaRPr>
          </a:p>
        </p:txBody>
      </p:sp>
    </p:spTree>
    <p:extLst>
      <p:ext uri="{BB962C8B-B14F-4D97-AF65-F5344CB8AC3E}">
        <p14:creationId xmlns:p14="http://schemas.microsoft.com/office/powerpoint/2010/main" val="462437284"/>
      </p:ext>
    </p:extLst>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89F83910-9601-07E4-CCDF-4687EE96117B}"/>
            </a:ext>
          </a:extLst>
        </p:cNvPr>
        <p:cNvGrpSpPr/>
        <p:nvPr/>
      </p:nvGrpSpPr>
      <p:grpSpPr>
        <a:xfrm>
          <a:off x="0" y="0"/>
          <a:ext cx="0" cy="0"/>
          <a:chOff x="0" y="0"/>
          <a:chExt cx="0" cy="0"/>
        </a:xfrm>
      </p:grpSpPr>
      <p:sp>
        <p:nvSpPr>
          <p:cNvPr id="182" name="Google Shape;182;p32">
            <a:extLst>
              <a:ext uri="{FF2B5EF4-FFF2-40B4-BE49-F238E27FC236}">
                <a16:creationId xmlns:a16="http://schemas.microsoft.com/office/drawing/2014/main" id="{AE204F1C-8E11-718D-B87F-E75421BB9A1D}"/>
              </a:ext>
            </a:extLst>
          </p:cNvPr>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3600"/>
              <a:buNone/>
            </a:pPr>
            <a:r>
              <a:rPr lang="en-IN" dirty="0"/>
              <a:t>Communication Protocol: Tx</a:t>
            </a:r>
            <a:endParaRPr dirty="0"/>
          </a:p>
        </p:txBody>
      </p:sp>
      <p:sp>
        <p:nvSpPr>
          <p:cNvPr id="183" name="Google Shape;183;p32">
            <a:extLst>
              <a:ext uri="{FF2B5EF4-FFF2-40B4-BE49-F238E27FC236}">
                <a16:creationId xmlns:a16="http://schemas.microsoft.com/office/drawing/2014/main" id="{1767EA44-6956-3257-8AB8-F8499F0E23AD}"/>
              </a:ext>
            </a:extLst>
          </p:cNvPr>
          <p:cNvSpPr txBox="1"/>
          <p:nvPr/>
        </p:nvSpPr>
        <p:spPr>
          <a:xfrm>
            <a:off x="406400" y="2390502"/>
            <a:ext cx="10345783" cy="2677656"/>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a:solidFill>
                <a:schemeClr val="dk1"/>
              </a:solidFill>
              <a:latin typeface="Arial"/>
              <a:ea typeface="Arial"/>
              <a:cs typeface="Arial"/>
              <a:sym typeface="Arial"/>
            </a:endParaRPr>
          </a:p>
        </p:txBody>
      </p:sp>
      <p:pic>
        <p:nvPicPr>
          <p:cNvPr id="3" name="Picture 2">
            <a:extLst>
              <a:ext uri="{FF2B5EF4-FFF2-40B4-BE49-F238E27FC236}">
                <a16:creationId xmlns:a16="http://schemas.microsoft.com/office/drawing/2014/main" id="{903DBF4D-311D-8A0B-1B77-5FBD927F4A6E}"/>
              </a:ext>
            </a:extLst>
          </p:cNvPr>
          <p:cNvPicPr>
            <a:picLocks noChangeAspect="1"/>
          </p:cNvPicPr>
          <p:nvPr/>
        </p:nvPicPr>
        <p:blipFill rotWithShape="1">
          <a:blip r:embed="rId3"/>
          <a:srcRect l="632"/>
          <a:stretch/>
        </p:blipFill>
        <p:spPr>
          <a:xfrm>
            <a:off x="1710814" y="2551132"/>
            <a:ext cx="7935960" cy="2149026"/>
          </a:xfrm>
          <a:prstGeom prst="rect">
            <a:avLst/>
          </a:prstGeom>
        </p:spPr>
      </p:pic>
      <p:cxnSp>
        <p:nvCxnSpPr>
          <p:cNvPr id="6" name="Straight Connector 5">
            <a:extLst>
              <a:ext uri="{FF2B5EF4-FFF2-40B4-BE49-F238E27FC236}">
                <a16:creationId xmlns:a16="http://schemas.microsoft.com/office/drawing/2014/main" id="{F5438AE9-7AE6-5CC9-FFF6-88BE400E8D3F}"/>
              </a:ext>
            </a:extLst>
          </p:cNvPr>
          <p:cNvCxnSpPr>
            <a:cxnSpLocks/>
          </p:cNvCxnSpPr>
          <p:nvPr/>
        </p:nvCxnSpPr>
        <p:spPr>
          <a:xfrm flipH="1">
            <a:off x="275303" y="2851355"/>
            <a:ext cx="1268362"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8138F794-001A-5C73-2F36-F785BF2E7559}"/>
              </a:ext>
            </a:extLst>
          </p:cNvPr>
          <p:cNvCxnSpPr>
            <a:cxnSpLocks/>
          </p:cNvCxnSpPr>
          <p:nvPr/>
        </p:nvCxnSpPr>
        <p:spPr>
          <a:xfrm flipV="1">
            <a:off x="1563329" y="2851355"/>
            <a:ext cx="0" cy="1071716"/>
          </a:xfrm>
          <a:prstGeom prst="line">
            <a:avLst/>
          </a:prstGeom>
          <a:ln w="28575"/>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CCD1EB7B-7A87-C368-BA68-329EDDEBD323}"/>
              </a:ext>
            </a:extLst>
          </p:cNvPr>
          <p:cNvCxnSpPr/>
          <p:nvPr/>
        </p:nvCxnSpPr>
        <p:spPr>
          <a:xfrm flipH="1">
            <a:off x="1543665" y="3903406"/>
            <a:ext cx="1022554" cy="0"/>
          </a:xfrm>
          <a:prstGeom prst="line">
            <a:avLst/>
          </a:prstGeom>
          <a:ln w="28575"/>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9E2F8220-6CF0-62A2-9494-28B6556A428B}"/>
              </a:ext>
            </a:extLst>
          </p:cNvPr>
          <p:cNvSpPr txBox="1"/>
          <p:nvPr/>
        </p:nvSpPr>
        <p:spPr>
          <a:xfrm>
            <a:off x="78658" y="1582994"/>
            <a:ext cx="1769807"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dirty="0"/>
              <a:t>Default Operation: (ON)</a:t>
            </a:r>
          </a:p>
        </p:txBody>
      </p:sp>
      <p:cxnSp>
        <p:nvCxnSpPr>
          <p:cNvPr id="15" name="Straight Arrow Connector 14">
            <a:extLst>
              <a:ext uri="{FF2B5EF4-FFF2-40B4-BE49-F238E27FC236}">
                <a16:creationId xmlns:a16="http://schemas.microsoft.com/office/drawing/2014/main" id="{FC3C3808-C884-FBD3-7122-B705A1129303}"/>
              </a:ext>
            </a:extLst>
          </p:cNvPr>
          <p:cNvCxnSpPr/>
          <p:nvPr/>
        </p:nvCxnSpPr>
        <p:spPr>
          <a:xfrm flipV="1">
            <a:off x="875071" y="2251587"/>
            <a:ext cx="0" cy="47440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09BD8CE0-580A-0246-BF5E-49D3669760F7}"/>
              </a:ext>
            </a:extLst>
          </p:cNvPr>
          <p:cNvSpPr txBox="1"/>
          <p:nvPr/>
        </p:nvSpPr>
        <p:spPr>
          <a:xfrm>
            <a:off x="438717" y="4637791"/>
            <a:ext cx="2413098"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dirty="0"/>
              <a:t>Request Received to Transmit 1 character:</a:t>
            </a:r>
          </a:p>
        </p:txBody>
      </p:sp>
      <p:cxnSp>
        <p:nvCxnSpPr>
          <p:cNvPr id="19" name="Straight Arrow Connector 18">
            <a:extLst>
              <a:ext uri="{FF2B5EF4-FFF2-40B4-BE49-F238E27FC236}">
                <a16:creationId xmlns:a16="http://schemas.microsoft.com/office/drawing/2014/main" id="{27D0AA44-EF34-E189-D38C-3A5F7AA4FD1A}"/>
              </a:ext>
            </a:extLst>
          </p:cNvPr>
          <p:cNvCxnSpPr>
            <a:cxnSpLocks/>
          </p:cNvCxnSpPr>
          <p:nvPr/>
        </p:nvCxnSpPr>
        <p:spPr>
          <a:xfrm>
            <a:off x="1553497" y="4016340"/>
            <a:ext cx="9832" cy="55199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5CD5CA21-88EB-E7A7-24C5-1BC879863864}"/>
              </a:ext>
            </a:extLst>
          </p:cNvPr>
          <p:cNvSpPr txBox="1"/>
          <p:nvPr/>
        </p:nvSpPr>
        <p:spPr>
          <a:xfrm>
            <a:off x="2635045" y="1582381"/>
            <a:ext cx="3716593" cy="73866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dirty="0"/>
              <a:t>The Transmitter Stays Low for 1 period before beginning the transmission of message (8 bits for 1 character)</a:t>
            </a:r>
          </a:p>
        </p:txBody>
      </p:sp>
      <p:sp>
        <p:nvSpPr>
          <p:cNvPr id="36" name="TextBox 35">
            <a:extLst>
              <a:ext uri="{FF2B5EF4-FFF2-40B4-BE49-F238E27FC236}">
                <a16:creationId xmlns:a16="http://schemas.microsoft.com/office/drawing/2014/main" id="{84753D21-6CDD-3782-1CC6-D2BA05265E04}"/>
              </a:ext>
            </a:extLst>
          </p:cNvPr>
          <p:cNvSpPr txBox="1"/>
          <p:nvPr/>
        </p:nvSpPr>
        <p:spPr>
          <a:xfrm>
            <a:off x="4034653" y="4623166"/>
            <a:ext cx="3716593"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dirty="0"/>
              <a:t>8 bits are transmitted according to ASCII for given character</a:t>
            </a:r>
          </a:p>
        </p:txBody>
      </p:sp>
      <p:cxnSp>
        <p:nvCxnSpPr>
          <p:cNvPr id="37" name="Straight Connector 36">
            <a:extLst>
              <a:ext uri="{FF2B5EF4-FFF2-40B4-BE49-F238E27FC236}">
                <a16:creationId xmlns:a16="http://schemas.microsoft.com/office/drawing/2014/main" id="{E9A73D75-82FD-FE47-5FCD-F57F5EF0386D}"/>
              </a:ext>
            </a:extLst>
          </p:cNvPr>
          <p:cNvCxnSpPr>
            <a:cxnSpLocks/>
          </p:cNvCxnSpPr>
          <p:nvPr/>
        </p:nvCxnSpPr>
        <p:spPr>
          <a:xfrm flipH="1">
            <a:off x="8745794" y="2851355"/>
            <a:ext cx="900980"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407CD074-260F-D8FA-14D9-FAC3E92A2E74}"/>
              </a:ext>
            </a:extLst>
          </p:cNvPr>
          <p:cNvCxnSpPr>
            <a:cxnSpLocks/>
          </p:cNvCxnSpPr>
          <p:nvPr/>
        </p:nvCxnSpPr>
        <p:spPr>
          <a:xfrm flipV="1">
            <a:off x="8745794" y="2831690"/>
            <a:ext cx="0" cy="1071716"/>
          </a:xfrm>
          <a:prstGeom prst="line">
            <a:avLst/>
          </a:prstGeom>
          <a:ln w="28575"/>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CD214A9E-ECD3-D34E-8258-5C2A8B5D8ABE}"/>
              </a:ext>
            </a:extLst>
          </p:cNvPr>
          <p:cNvCxnSpPr>
            <a:cxnSpLocks/>
          </p:cNvCxnSpPr>
          <p:nvPr/>
        </p:nvCxnSpPr>
        <p:spPr>
          <a:xfrm>
            <a:off x="5756787" y="4001715"/>
            <a:ext cx="9832" cy="55199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A68A375B-0806-21ED-2544-D44885FB9E5D}"/>
              </a:ext>
            </a:extLst>
          </p:cNvPr>
          <p:cNvSpPr txBox="1"/>
          <p:nvPr/>
        </p:nvSpPr>
        <p:spPr>
          <a:xfrm>
            <a:off x="7544769" y="1022380"/>
            <a:ext cx="4362096" cy="116955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dirty="0"/>
              <a:t>After 8 bits are sent, a HIGH output is transmitted for at least 1 period. If this was the last character to be sent in message, then the LED stays on. If it was not the last character, then the same protocol can be followed for the next character.</a:t>
            </a:r>
          </a:p>
        </p:txBody>
      </p:sp>
      <p:cxnSp>
        <p:nvCxnSpPr>
          <p:cNvPr id="44" name="Straight Arrow Connector 43">
            <a:extLst>
              <a:ext uri="{FF2B5EF4-FFF2-40B4-BE49-F238E27FC236}">
                <a16:creationId xmlns:a16="http://schemas.microsoft.com/office/drawing/2014/main" id="{E43CCAA2-BECE-B8E5-69AC-DC0C715506A8}"/>
              </a:ext>
            </a:extLst>
          </p:cNvPr>
          <p:cNvCxnSpPr/>
          <p:nvPr/>
        </p:nvCxnSpPr>
        <p:spPr>
          <a:xfrm flipV="1">
            <a:off x="9286568" y="2284784"/>
            <a:ext cx="0" cy="47440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A235586C-66B0-688D-5E1E-723107A0E0FE}"/>
              </a:ext>
            </a:extLst>
          </p:cNvPr>
          <p:cNvCxnSpPr>
            <a:cxnSpLocks/>
          </p:cNvCxnSpPr>
          <p:nvPr/>
        </p:nvCxnSpPr>
        <p:spPr>
          <a:xfrm>
            <a:off x="2172929" y="2251587"/>
            <a:ext cx="393291" cy="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5E669D02-28DD-E9F5-E9FA-793D0B701137}"/>
              </a:ext>
            </a:extLst>
          </p:cNvPr>
          <p:cNvCxnSpPr>
            <a:cxnSpLocks/>
          </p:cNvCxnSpPr>
          <p:nvPr/>
        </p:nvCxnSpPr>
        <p:spPr>
          <a:xfrm flipV="1">
            <a:off x="2172929" y="2251587"/>
            <a:ext cx="0" cy="1553497"/>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157564709"/>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500"/>
                                        <p:tgtEl>
                                          <p:spTgt spid="51"/>
                                        </p:tgtEl>
                                      </p:cBhvr>
                                    </p:animEffect>
                                  </p:childTnLst>
                                </p:cTn>
                              </p:par>
                              <p:par>
                                <p:cTn id="24" presetID="10" presetClass="entr" presetSubtype="0" fill="hold" nodeType="with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500"/>
                                        <p:tgtEl>
                                          <p:spTgt spid="4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par>
                                <p:cTn id="35" presetID="10"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fade">
                                      <p:cBhvr>
                                        <p:cTn id="42" dur="500"/>
                                        <p:tgtEl>
                                          <p:spTgt spid="43"/>
                                        </p:tgtEl>
                                      </p:cBhvr>
                                    </p:animEffect>
                                  </p:childTnLst>
                                </p:cTn>
                              </p:par>
                              <p:par>
                                <p:cTn id="43" presetID="10" presetClass="entr" presetSubtype="0" fill="hold" nodeType="with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fade">
                                      <p:cBhvr>
                                        <p:cTn id="4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7" grpId="0" animBg="1"/>
      <p:bldP spid="22" grpId="0" animBg="1"/>
      <p:bldP spid="36" grpId="0" animBg="1"/>
      <p:bldP spid="4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EF612F57-C5AF-E7E4-F8AE-6F6B71E79FF7}"/>
            </a:ext>
          </a:extLst>
        </p:cNvPr>
        <p:cNvGrpSpPr/>
        <p:nvPr/>
      </p:nvGrpSpPr>
      <p:grpSpPr>
        <a:xfrm>
          <a:off x="0" y="0"/>
          <a:ext cx="0" cy="0"/>
          <a:chOff x="0" y="0"/>
          <a:chExt cx="0" cy="0"/>
        </a:xfrm>
      </p:grpSpPr>
      <p:sp>
        <p:nvSpPr>
          <p:cNvPr id="182" name="Google Shape;182;p32">
            <a:extLst>
              <a:ext uri="{FF2B5EF4-FFF2-40B4-BE49-F238E27FC236}">
                <a16:creationId xmlns:a16="http://schemas.microsoft.com/office/drawing/2014/main" id="{DB5DEA7C-6500-502D-5BBA-E79952026D5B}"/>
              </a:ext>
            </a:extLst>
          </p:cNvPr>
          <p:cNvSpPr txBox="1">
            <a:spLocks noGrp="1"/>
          </p:cNvSpPr>
          <p:nvPr>
            <p:ph type="body" idx="1"/>
          </p:nvPr>
        </p:nvSpPr>
        <p:spPr>
          <a:xfrm>
            <a:off x="406400" y="152400"/>
            <a:ext cx="8432800" cy="11430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3600"/>
              <a:buNone/>
            </a:pPr>
            <a:r>
              <a:rPr lang="en-IN" dirty="0"/>
              <a:t>Communication Protocol: Rx</a:t>
            </a:r>
            <a:endParaRPr dirty="0"/>
          </a:p>
        </p:txBody>
      </p:sp>
      <p:sp>
        <p:nvSpPr>
          <p:cNvPr id="183" name="Google Shape;183;p32">
            <a:extLst>
              <a:ext uri="{FF2B5EF4-FFF2-40B4-BE49-F238E27FC236}">
                <a16:creationId xmlns:a16="http://schemas.microsoft.com/office/drawing/2014/main" id="{0EB3D761-89D2-3FF9-8FE6-135277D01340}"/>
              </a:ext>
            </a:extLst>
          </p:cNvPr>
          <p:cNvSpPr txBox="1"/>
          <p:nvPr/>
        </p:nvSpPr>
        <p:spPr>
          <a:xfrm>
            <a:off x="406400" y="2390502"/>
            <a:ext cx="10345783" cy="2677656"/>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a:solidFill>
                <a:schemeClr val="dk1"/>
              </a:solidFill>
              <a:latin typeface="Arial"/>
              <a:ea typeface="Arial"/>
              <a:cs typeface="Arial"/>
              <a:sym typeface="Arial"/>
            </a:endParaRPr>
          </a:p>
        </p:txBody>
      </p:sp>
      <p:pic>
        <p:nvPicPr>
          <p:cNvPr id="3" name="Picture 2">
            <a:extLst>
              <a:ext uri="{FF2B5EF4-FFF2-40B4-BE49-F238E27FC236}">
                <a16:creationId xmlns:a16="http://schemas.microsoft.com/office/drawing/2014/main" id="{493BBCBE-B46F-1D8D-BF8E-16622392255B}"/>
              </a:ext>
            </a:extLst>
          </p:cNvPr>
          <p:cNvPicPr>
            <a:picLocks noChangeAspect="1"/>
          </p:cNvPicPr>
          <p:nvPr/>
        </p:nvPicPr>
        <p:blipFill rotWithShape="1">
          <a:blip r:embed="rId3"/>
          <a:srcRect l="632"/>
          <a:stretch/>
        </p:blipFill>
        <p:spPr>
          <a:xfrm>
            <a:off x="1710814" y="2551132"/>
            <a:ext cx="7935960" cy="2149026"/>
          </a:xfrm>
          <a:prstGeom prst="rect">
            <a:avLst/>
          </a:prstGeom>
        </p:spPr>
      </p:pic>
      <p:cxnSp>
        <p:nvCxnSpPr>
          <p:cNvPr id="6" name="Straight Connector 5">
            <a:extLst>
              <a:ext uri="{FF2B5EF4-FFF2-40B4-BE49-F238E27FC236}">
                <a16:creationId xmlns:a16="http://schemas.microsoft.com/office/drawing/2014/main" id="{0A075D24-2D33-606F-49C2-D7C1D551C4DF}"/>
              </a:ext>
            </a:extLst>
          </p:cNvPr>
          <p:cNvCxnSpPr>
            <a:cxnSpLocks/>
          </p:cNvCxnSpPr>
          <p:nvPr/>
        </p:nvCxnSpPr>
        <p:spPr>
          <a:xfrm flipH="1">
            <a:off x="589935" y="2851355"/>
            <a:ext cx="953730"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17203813-E1ED-8FB5-9E9E-7D7C938C8BA9}"/>
              </a:ext>
            </a:extLst>
          </p:cNvPr>
          <p:cNvCxnSpPr>
            <a:cxnSpLocks/>
          </p:cNvCxnSpPr>
          <p:nvPr/>
        </p:nvCxnSpPr>
        <p:spPr>
          <a:xfrm flipV="1">
            <a:off x="1563329" y="2851355"/>
            <a:ext cx="0" cy="1071716"/>
          </a:xfrm>
          <a:prstGeom prst="line">
            <a:avLst/>
          </a:prstGeom>
          <a:ln w="28575"/>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1C295A97-E0F9-A656-38B7-FDBBC8F15A5C}"/>
              </a:ext>
            </a:extLst>
          </p:cNvPr>
          <p:cNvCxnSpPr/>
          <p:nvPr/>
        </p:nvCxnSpPr>
        <p:spPr>
          <a:xfrm flipH="1">
            <a:off x="1543665" y="3903406"/>
            <a:ext cx="1022554" cy="0"/>
          </a:xfrm>
          <a:prstGeom prst="line">
            <a:avLst/>
          </a:prstGeom>
          <a:ln w="28575"/>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AA296BBE-6228-BA79-DB6B-379C4D404FE3}"/>
              </a:ext>
            </a:extLst>
          </p:cNvPr>
          <p:cNvSpPr txBox="1"/>
          <p:nvPr/>
        </p:nvSpPr>
        <p:spPr>
          <a:xfrm>
            <a:off x="258688" y="4642145"/>
            <a:ext cx="2569953" cy="73866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dirty="0"/>
              <a:t>Starts detecting the message signal when it detects a falling edge.</a:t>
            </a:r>
          </a:p>
        </p:txBody>
      </p:sp>
      <p:cxnSp>
        <p:nvCxnSpPr>
          <p:cNvPr id="19" name="Straight Arrow Connector 18">
            <a:extLst>
              <a:ext uri="{FF2B5EF4-FFF2-40B4-BE49-F238E27FC236}">
                <a16:creationId xmlns:a16="http://schemas.microsoft.com/office/drawing/2014/main" id="{2B721DCB-69FF-660C-9C4E-FAA19CCA82F6}"/>
              </a:ext>
            </a:extLst>
          </p:cNvPr>
          <p:cNvCxnSpPr>
            <a:cxnSpLocks/>
          </p:cNvCxnSpPr>
          <p:nvPr/>
        </p:nvCxnSpPr>
        <p:spPr>
          <a:xfrm>
            <a:off x="1553497" y="4016340"/>
            <a:ext cx="9832" cy="55199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315CC748-FF41-2E7A-A38B-89A61729D726}"/>
              </a:ext>
            </a:extLst>
          </p:cNvPr>
          <p:cNvSpPr txBox="1"/>
          <p:nvPr/>
        </p:nvSpPr>
        <p:spPr>
          <a:xfrm>
            <a:off x="707922" y="1241981"/>
            <a:ext cx="3716593"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dirty="0"/>
              <a:t>Waits or 1.5 Periods after detecting a falling edge</a:t>
            </a:r>
          </a:p>
        </p:txBody>
      </p:sp>
      <p:cxnSp>
        <p:nvCxnSpPr>
          <p:cNvPr id="35" name="Straight Arrow Connector 34">
            <a:extLst>
              <a:ext uri="{FF2B5EF4-FFF2-40B4-BE49-F238E27FC236}">
                <a16:creationId xmlns:a16="http://schemas.microsoft.com/office/drawing/2014/main" id="{BDF4075F-1031-3C8F-76A1-0A4DF06F265F}"/>
              </a:ext>
            </a:extLst>
          </p:cNvPr>
          <p:cNvCxnSpPr>
            <a:cxnSpLocks/>
          </p:cNvCxnSpPr>
          <p:nvPr/>
        </p:nvCxnSpPr>
        <p:spPr>
          <a:xfrm flipV="1">
            <a:off x="2379406" y="1864486"/>
            <a:ext cx="0" cy="1564514"/>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36" name="TextBox 35">
            <a:extLst>
              <a:ext uri="{FF2B5EF4-FFF2-40B4-BE49-F238E27FC236}">
                <a16:creationId xmlns:a16="http://schemas.microsoft.com/office/drawing/2014/main" id="{92C90395-52C9-DCCF-BCB6-1C6B7CD163F3}"/>
              </a:ext>
            </a:extLst>
          </p:cNvPr>
          <p:cNvSpPr txBox="1"/>
          <p:nvPr/>
        </p:nvSpPr>
        <p:spPr>
          <a:xfrm>
            <a:off x="2828642" y="5742681"/>
            <a:ext cx="6305526"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dirty="0"/>
              <a:t>Photodiode detects input 8 times after 1 Period each for 8 bits.</a:t>
            </a:r>
            <a:br>
              <a:rPr lang="en-IN" dirty="0"/>
            </a:br>
            <a:r>
              <a:rPr lang="en-IN" dirty="0"/>
              <a:t>The received bit is characterized as 0 or 1 based on a given Threshold</a:t>
            </a:r>
          </a:p>
        </p:txBody>
      </p:sp>
      <p:cxnSp>
        <p:nvCxnSpPr>
          <p:cNvPr id="37" name="Straight Connector 36">
            <a:extLst>
              <a:ext uri="{FF2B5EF4-FFF2-40B4-BE49-F238E27FC236}">
                <a16:creationId xmlns:a16="http://schemas.microsoft.com/office/drawing/2014/main" id="{15B6E10E-AA3A-385E-28ED-CB51899039BE}"/>
              </a:ext>
            </a:extLst>
          </p:cNvPr>
          <p:cNvCxnSpPr>
            <a:cxnSpLocks/>
          </p:cNvCxnSpPr>
          <p:nvPr/>
        </p:nvCxnSpPr>
        <p:spPr>
          <a:xfrm flipH="1">
            <a:off x="8745794" y="2851355"/>
            <a:ext cx="900980"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2F3803CB-F5E5-D28C-189C-2BDD88C5ED78}"/>
              </a:ext>
            </a:extLst>
          </p:cNvPr>
          <p:cNvCxnSpPr>
            <a:cxnSpLocks/>
          </p:cNvCxnSpPr>
          <p:nvPr/>
        </p:nvCxnSpPr>
        <p:spPr>
          <a:xfrm flipV="1">
            <a:off x="8745794" y="2831690"/>
            <a:ext cx="0" cy="1071716"/>
          </a:xfrm>
          <a:prstGeom prst="line">
            <a:avLst/>
          </a:prstGeom>
          <a:ln w="28575"/>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9FF5DCC1-0B65-F1C8-BF81-726EF5E49BBF}"/>
              </a:ext>
            </a:extLst>
          </p:cNvPr>
          <p:cNvCxnSpPr>
            <a:cxnSpLocks/>
          </p:cNvCxnSpPr>
          <p:nvPr/>
        </p:nvCxnSpPr>
        <p:spPr>
          <a:xfrm flipV="1">
            <a:off x="3008668" y="3923072"/>
            <a:ext cx="0" cy="177038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2006D29D-5DD2-34EF-55E1-EE762F1197CC}"/>
              </a:ext>
            </a:extLst>
          </p:cNvPr>
          <p:cNvSpPr txBox="1"/>
          <p:nvPr/>
        </p:nvSpPr>
        <p:spPr>
          <a:xfrm>
            <a:off x="7624913" y="1702063"/>
            <a:ext cx="4362096"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dirty="0"/>
              <a:t>Detection stops till a next falling edge is encountered.</a:t>
            </a:r>
          </a:p>
        </p:txBody>
      </p:sp>
      <p:cxnSp>
        <p:nvCxnSpPr>
          <p:cNvPr id="44" name="Straight Arrow Connector 43">
            <a:extLst>
              <a:ext uri="{FF2B5EF4-FFF2-40B4-BE49-F238E27FC236}">
                <a16:creationId xmlns:a16="http://schemas.microsoft.com/office/drawing/2014/main" id="{AC33DC0A-B539-49B5-0B11-1D047CE41BB1}"/>
              </a:ext>
            </a:extLst>
          </p:cNvPr>
          <p:cNvCxnSpPr/>
          <p:nvPr/>
        </p:nvCxnSpPr>
        <p:spPr>
          <a:xfrm flipV="1">
            <a:off x="9286568" y="2284784"/>
            <a:ext cx="0" cy="47440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5" name="Left Brace 4">
            <a:extLst>
              <a:ext uri="{FF2B5EF4-FFF2-40B4-BE49-F238E27FC236}">
                <a16:creationId xmlns:a16="http://schemas.microsoft.com/office/drawing/2014/main" id="{FF4DBC5F-2D8E-ADEE-6043-C3708A1F5EE5}"/>
              </a:ext>
            </a:extLst>
          </p:cNvPr>
          <p:cNvSpPr/>
          <p:nvPr/>
        </p:nvSpPr>
        <p:spPr>
          <a:xfrm rot="5400000">
            <a:off x="2127208" y="3002283"/>
            <a:ext cx="337246" cy="1425675"/>
          </a:xfrm>
          <a:prstGeom prst="leftBrace">
            <a:avLst>
              <a:gd name="adj1" fmla="val 66642"/>
              <a:gd name="adj2" fmla="val 43903"/>
            </a:avLst>
          </a:prstGeom>
        </p:spPr>
        <p:style>
          <a:lnRef idx="3">
            <a:schemeClr val="accent2"/>
          </a:lnRef>
          <a:fillRef idx="0">
            <a:schemeClr val="accent2"/>
          </a:fillRef>
          <a:effectRef idx="2">
            <a:schemeClr val="accent2"/>
          </a:effectRef>
          <a:fontRef idx="minor">
            <a:schemeClr val="tx1"/>
          </a:fontRef>
        </p:style>
        <p:txBody>
          <a:bodyPr rtlCol="0" anchor="ctr"/>
          <a:lstStyle/>
          <a:p>
            <a:pPr algn="r"/>
            <a:endParaRPr lang="en-IN" dirty="0"/>
          </a:p>
        </p:txBody>
      </p:sp>
      <p:cxnSp>
        <p:nvCxnSpPr>
          <p:cNvPr id="8" name="Straight Arrow Connector 7">
            <a:extLst>
              <a:ext uri="{FF2B5EF4-FFF2-40B4-BE49-F238E27FC236}">
                <a16:creationId xmlns:a16="http://schemas.microsoft.com/office/drawing/2014/main" id="{49A560F2-36D0-5B05-7EA4-88C375219AC3}"/>
              </a:ext>
            </a:extLst>
          </p:cNvPr>
          <p:cNvCxnSpPr>
            <a:cxnSpLocks/>
          </p:cNvCxnSpPr>
          <p:nvPr/>
        </p:nvCxnSpPr>
        <p:spPr>
          <a:xfrm flipV="1">
            <a:off x="3770668" y="3923072"/>
            <a:ext cx="0" cy="177038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600B4420-0F87-BB61-3370-9CDDF1C021B6}"/>
              </a:ext>
            </a:extLst>
          </p:cNvPr>
          <p:cNvCxnSpPr>
            <a:cxnSpLocks/>
          </p:cNvCxnSpPr>
          <p:nvPr/>
        </p:nvCxnSpPr>
        <p:spPr>
          <a:xfrm flipV="1">
            <a:off x="4498255" y="3923072"/>
            <a:ext cx="0" cy="177038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ACDACFEC-921D-E19A-5B23-B9A9E6D98AE7}"/>
              </a:ext>
            </a:extLst>
          </p:cNvPr>
          <p:cNvCxnSpPr>
            <a:cxnSpLocks/>
          </p:cNvCxnSpPr>
          <p:nvPr/>
        </p:nvCxnSpPr>
        <p:spPr>
          <a:xfrm flipV="1">
            <a:off x="5314333" y="3923072"/>
            <a:ext cx="0" cy="177038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ECD66B18-7EBC-C321-53AB-B11EC98782A8}"/>
              </a:ext>
            </a:extLst>
          </p:cNvPr>
          <p:cNvCxnSpPr>
            <a:cxnSpLocks/>
          </p:cNvCxnSpPr>
          <p:nvPr/>
        </p:nvCxnSpPr>
        <p:spPr>
          <a:xfrm flipV="1">
            <a:off x="6066498" y="3923072"/>
            <a:ext cx="0" cy="177038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4F7101FC-8022-6863-9C97-29EA39CE54F0}"/>
              </a:ext>
            </a:extLst>
          </p:cNvPr>
          <p:cNvCxnSpPr>
            <a:cxnSpLocks/>
          </p:cNvCxnSpPr>
          <p:nvPr/>
        </p:nvCxnSpPr>
        <p:spPr>
          <a:xfrm flipV="1">
            <a:off x="6857997" y="3923072"/>
            <a:ext cx="0" cy="177038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17098FFF-CB22-AD0F-DB2F-74159AAA2BBB}"/>
              </a:ext>
            </a:extLst>
          </p:cNvPr>
          <p:cNvCxnSpPr>
            <a:cxnSpLocks/>
          </p:cNvCxnSpPr>
          <p:nvPr/>
        </p:nvCxnSpPr>
        <p:spPr>
          <a:xfrm flipV="1">
            <a:off x="7624913" y="3903406"/>
            <a:ext cx="0" cy="177038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FB1C12C5-BAEA-60DE-4763-BE630D228F66}"/>
              </a:ext>
            </a:extLst>
          </p:cNvPr>
          <p:cNvCxnSpPr>
            <a:cxnSpLocks/>
          </p:cNvCxnSpPr>
          <p:nvPr/>
        </p:nvCxnSpPr>
        <p:spPr>
          <a:xfrm flipV="1">
            <a:off x="8372165" y="3903406"/>
            <a:ext cx="0" cy="177038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78140425"/>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nodeType="with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500"/>
                                        <p:tgtEl>
                                          <p:spTgt spid="2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fade">
                                      <p:cBhvr>
                                        <p:cTn id="26" dur="500"/>
                                        <p:tgtEl>
                                          <p:spTgt spid="42"/>
                                        </p:tgtEl>
                                      </p:cBhvr>
                                    </p:animEffect>
                                  </p:childTnLst>
                                </p:cTn>
                              </p:par>
                              <p:par>
                                <p:cTn id="27" presetID="10"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0"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par>
                                <p:cTn id="33" presetID="10" presetClass="entr" presetSubtype="0"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par>
                                <p:cTn id="36" presetID="10" presetClass="entr" presetSubtype="0" fill="hold"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childTnLst>
                                </p:cTn>
                              </p:par>
                              <p:par>
                                <p:cTn id="39" presetID="10" presetClass="entr" presetSubtype="0"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par>
                                <p:cTn id="42" presetID="10" presetClass="entr" presetSubtype="0"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fade">
                                      <p:cBhvr>
                                        <p:cTn id="50" dur="500"/>
                                        <p:tgtEl>
                                          <p:spTgt spid="36"/>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fade">
                                      <p:cBhvr>
                                        <p:cTn id="55" dur="500"/>
                                        <p:tgtEl>
                                          <p:spTgt spid="4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3"/>
                                        </p:tgtEl>
                                        <p:attrNameLst>
                                          <p:attrName>style.visibility</p:attrName>
                                        </p:attrNameLst>
                                      </p:cBhvr>
                                      <p:to>
                                        <p:strVal val="visible"/>
                                      </p:to>
                                    </p:set>
                                    <p:animEffect transition="in" filter="fade">
                                      <p:cBhvr>
                                        <p:cTn id="58"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2" grpId="0" animBg="1"/>
      <p:bldP spid="36" grpId="0" animBg="1"/>
      <p:bldP spid="43"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517E-D34B-B37D-F2B6-2E513980E1A7}"/>
              </a:ext>
            </a:extLst>
          </p:cNvPr>
          <p:cNvSpPr>
            <a:spLocks noGrp="1"/>
          </p:cNvSpPr>
          <p:nvPr>
            <p:ph type="title"/>
          </p:nvPr>
        </p:nvSpPr>
        <p:spPr>
          <a:xfrm>
            <a:off x="393469" y="196646"/>
            <a:ext cx="10972440" cy="1144800"/>
          </a:xfrm>
        </p:spPr>
        <p:txBody>
          <a:bodyPr/>
          <a:lstStyle/>
          <a:p>
            <a:r>
              <a:rPr lang="en-IN" sz="3600" dirty="0">
                <a:latin typeface="Söhne"/>
              </a:rPr>
              <a:t>Setup for Full Duplex Bi-Directional Comm.</a:t>
            </a:r>
          </a:p>
        </p:txBody>
      </p:sp>
      <p:pic>
        <p:nvPicPr>
          <p:cNvPr id="1026" name="Picture 2">
            <a:extLst>
              <a:ext uri="{FF2B5EF4-FFF2-40B4-BE49-F238E27FC236}">
                <a16:creationId xmlns:a16="http://schemas.microsoft.com/office/drawing/2014/main" id="{5DD003D7-7F5B-7257-EA62-DC4E80977E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3930" y="1369170"/>
            <a:ext cx="9271519" cy="5267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6159282"/>
      </p:ext>
    </p:extLst>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BB0AF-4D3A-4464-EF94-A207FCF3399F}"/>
              </a:ext>
            </a:extLst>
          </p:cNvPr>
          <p:cNvSpPr>
            <a:spLocks noGrp="1"/>
          </p:cNvSpPr>
          <p:nvPr>
            <p:ph type="title"/>
          </p:nvPr>
        </p:nvSpPr>
        <p:spPr/>
        <p:txBody>
          <a:bodyPr/>
          <a:lstStyle/>
          <a:p>
            <a:endParaRPr lang="en-IN" dirty="0"/>
          </a:p>
        </p:txBody>
      </p:sp>
      <p:sp>
        <p:nvSpPr>
          <p:cNvPr id="3" name="Subtitle 2">
            <a:extLst>
              <a:ext uri="{FF2B5EF4-FFF2-40B4-BE49-F238E27FC236}">
                <a16:creationId xmlns:a16="http://schemas.microsoft.com/office/drawing/2014/main" id="{B6C37C3A-AAAD-54DC-B772-5F24BF75D368}"/>
              </a:ext>
            </a:extLst>
          </p:cNvPr>
          <p:cNvSpPr>
            <a:spLocks noGrp="1"/>
          </p:cNvSpPr>
          <p:nvPr>
            <p:ph type="subTitle" idx="1"/>
          </p:nvPr>
        </p:nvSpPr>
        <p:spPr/>
        <p:txBody>
          <a:bodyPr/>
          <a:lstStyle/>
          <a:p>
            <a:endParaRPr lang="en-IN" dirty="0"/>
          </a:p>
        </p:txBody>
      </p:sp>
      <p:pic>
        <p:nvPicPr>
          <p:cNvPr id="5" name="DRL-Demo">
            <a:hlinkClick r:id="" action="ppaction://media"/>
            <a:extLst>
              <a:ext uri="{FF2B5EF4-FFF2-40B4-BE49-F238E27FC236}">
                <a16:creationId xmlns:a16="http://schemas.microsoft.com/office/drawing/2014/main" id="{1D3F68B3-44E1-C4C0-65DA-2FF84F5E6C3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33172685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2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78BA8-6564-7F63-9EBC-157674A255D8}"/>
              </a:ext>
            </a:extLst>
          </p:cNvPr>
          <p:cNvSpPr>
            <a:spLocks noGrp="1"/>
          </p:cNvSpPr>
          <p:nvPr>
            <p:ph type="title"/>
          </p:nvPr>
        </p:nvSpPr>
        <p:spPr>
          <a:xfrm>
            <a:off x="511158" y="459720"/>
            <a:ext cx="10972440" cy="1144800"/>
          </a:xfrm>
        </p:spPr>
        <p:txBody>
          <a:bodyPr/>
          <a:lstStyle/>
          <a:p>
            <a:r>
              <a:rPr lang="en-IN" sz="3600" b="1" dirty="0">
                <a:effectLst/>
                <a:latin typeface="+mn-lt"/>
                <a:ea typeface="Calibri" panose="020F0502020204030204" pitchFamily="34" charset="0"/>
              </a:rPr>
              <a:t>Direct LED Modulator for VLC transmitter</a:t>
            </a:r>
            <a:endParaRPr lang="en-IN" sz="3600" dirty="0">
              <a:latin typeface="+mn-lt"/>
            </a:endParaRPr>
          </a:p>
        </p:txBody>
      </p:sp>
      <p:sp>
        <p:nvSpPr>
          <p:cNvPr id="3" name="Subtitle 2">
            <a:extLst>
              <a:ext uri="{FF2B5EF4-FFF2-40B4-BE49-F238E27FC236}">
                <a16:creationId xmlns:a16="http://schemas.microsoft.com/office/drawing/2014/main" id="{07A2BE52-36D4-6F74-2276-17F6395C5421}"/>
              </a:ext>
            </a:extLst>
          </p:cNvPr>
          <p:cNvSpPr>
            <a:spLocks noGrp="1"/>
          </p:cNvSpPr>
          <p:nvPr>
            <p:ph type="subTitle" idx="1"/>
          </p:nvPr>
        </p:nvSpPr>
        <p:spPr>
          <a:xfrm>
            <a:off x="511158" y="1771668"/>
            <a:ext cx="11287552" cy="4626612"/>
          </a:xfrm>
        </p:spPr>
        <p:txBody>
          <a:bodyPr/>
          <a:lstStyle/>
          <a:p>
            <a:pPr marL="50800" indent="0" algn="just">
              <a:lnSpc>
                <a:spcPct val="107000"/>
              </a:lnSpc>
              <a:spcAft>
                <a:spcPts val="800"/>
              </a:spcAft>
              <a:buNone/>
            </a:pPr>
            <a:r>
              <a:rPr lang="en-IN" sz="2000" kern="100" dirty="0">
                <a:effectLst/>
                <a:latin typeface="+mn-lt"/>
                <a:ea typeface="Calibri" panose="020F0502020204030204" pitchFamily="34" charset="0"/>
                <a:cs typeface="Times New Roman" panose="02020603050405020304" pitchFamily="18" charset="0"/>
              </a:rPr>
              <a:t>Here, we explore some ideas for designing a Direct LED Modulator to enhance the performance of the transmitter:</a:t>
            </a:r>
          </a:p>
          <a:p>
            <a:pPr marL="342900" lvl="0" indent="-342900" algn="just">
              <a:lnSpc>
                <a:spcPct val="107000"/>
              </a:lnSpc>
              <a:spcAft>
                <a:spcPts val="800"/>
              </a:spcAft>
              <a:buFont typeface="+mj-lt"/>
              <a:buAutoNum type="arabicPeriod"/>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Pulse Width Modulation (PWM):</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Implementing PWM techniques can enable precise control over the intensity of light emitted by the LED array. By varying the duty cycle of the PWM signal, different brightness levels can be achieved, facilitating the encoding of binary data efficiently. This method offers flexibility in adjusting the modulation depth according to the specific requirements of the communication system.</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Adaptive Modulation Schemes:</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Incorporating adaptive modulation schemes based on the ambient light conditions can improve the reliability of data transmission. By dynamically adjusting the modulation parameters such as modulation depth and frequency in response to changes in ambient light levels, the system can maintain optimal performance under varying environmental conditions. Adaptive modulation ensures robust communication even in challenging lighting environments.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388679248"/>
      </p:ext>
    </p:extLst>
  </p:cSld>
  <p:clrMapOvr>
    <a:masterClrMapping/>
  </p:clrMapOvr>
  <p:transition>
    <p:fade thruBlk="1"/>
  </p:transition>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1843</TotalTime>
  <Words>814</Words>
  <Application>Microsoft Office PowerPoint</Application>
  <PresentationFormat>Widescreen</PresentationFormat>
  <Paragraphs>57</Paragraphs>
  <Slides>12</Slides>
  <Notes>8</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12</vt:i4>
      </vt:variant>
    </vt:vector>
  </HeadingPairs>
  <TitlesOfParts>
    <vt:vector size="18" baseType="lpstr">
      <vt:lpstr>Arial</vt:lpstr>
      <vt:lpstr>Calibri</vt:lpstr>
      <vt:lpstr>Söhne</vt:lpstr>
      <vt:lpstr>Times New Roman</vt:lpstr>
      <vt:lpstr>Office Theme</vt:lpstr>
      <vt:lpstr>Office Theme</vt:lpstr>
      <vt:lpstr>PowerPoint Presentation</vt:lpstr>
      <vt:lpstr>Introduction</vt:lpstr>
      <vt:lpstr>PowerPoint Presentation</vt:lpstr>
      <vt:lpstr>PowerPoint Presentation</vt:lpstr>
      <vt:lpstr>PowerPoint Presentation</vt:lpstr>
      <vt:lpstr>PowerPoint Presentation</vt:lpstr>
      <vt:lpstr>Setup for Full Duplex Bi-Directional Comm.</vt:lpstr>
      <vt:lpstr>PowerPoint Presentation</vt:lpstr>
      <vt:lpstr>Direct LED Modulator for VLC transmitter</vt:lpstr>
      <vt:lpstr>Direct LED Modulator for VLC transmitter</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Saransh Gautam</cp:lastModifiedBy>
  <cp:revision>8</cp:revision>
  <dcterms:modified xsi:type="dcterms:W3CDTF">2024-05-02T08:36:44Z</dcterms:modified>
</cp:coreProperties>
</file>